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74" r:id="rId3"/>
    <p:sldId id="277" r:id="rId4"/>
    <p:sldId id="273" r:id="rId5"/>
    <p:sldId id="271" r:id="rId6"/>
    <p:sldId id="278" r:id="rId7"/>
    <p:sldId id="272" r:id="rId8"/>
    <p:sldId id="276" r:id="rId9"/>
    <p:sldId id="275" r:id="rId10"/>
    <p:sldId id="270" r:id="rId11"/>
    <p:sldId id="269" r:id="rId12"/>
    <p:sldId id="267" r:id="rId13"/>
    <p:sldId id="266" r:id="rId14"/>
    <p:sldId id="268" r:id="rId15"/>
    <p:sldId id="265" r:id="rId16"/>
    <p:sldId id="264" r:id="rId17"/>
    <p:sldId id="263" r:id="rId18"/>
    <p:sldId id="262" r:id="rId19"/>
    <p:sldId id="261" r:id="rId20"/>
    <p:sldId id="260" r:id="rId21"/>
    <p:sldId id="258"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61" d="100"/>
          <a:sy n="61" d="100"/>
        </p:scale>
        <p:origin x="62" y="5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4/25/2018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4/25/2018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4/25/2018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88136" y="184007"/>
            <a:ext cx="10058400" cy="1609344"/>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069848" y="1503123"/>
            <a:ext cx="10058400" cy="4669077"/>
          </a:xfrm>
        </p:spPr>
        <p:txBody>
          <a:bodyPr/>
          <a:lstStyle>
            <a:lvl1pPr>
              <a:defRPr sz="3600"/>
            </a:lvl1pPr>
            <a:lvl2pPr>
              <a:defRPr sz="3200"/>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4/25/2018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4/25/2018</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4/25/2018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4/25/2018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4/25/2018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4/25/2018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4/25/2018</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4/25/2018</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4/25/2018</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7.xml"/><Relationship Id="rId4" Type="http://schemas.openxmlformats.org/officeDocument/2006/relationships/image" Target="../media/image8.emf"/></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7.xml"/><Relationship Id="rId4" Type="http://schemas.openxmlformats.org/officeDocument/2006/relationships/image" Target="../media/image13.emf"/></Relationships>
</file>

<file path=ppt/slides/_rels/slide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7.xml"/><Relationship Id="rId4" Type="http://schemas.openxmlformats.org/officeDocument/2006/relationships/image" Target="../media/image16.emf"/></Relationships>
</file>

<file path=ppt/slides/_rels/slide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7.xml"/><Relationship Id="rId4" Type="http://schemas.openxmlformats.org/officeDocument/2006/relationships/image" Target="../media/image19.emf"/></Relationships>
</file>

<file path=ppt/slides/_rels/slide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7.xml"/><Relationship Id="rId5" Type="http://schemas.openxmlformats.org/officeDocument/2006/relationships/image" Target="../media/image23.emf"/><Relationship Id="rId4" Type="http://schemas.openxmlformats.org/officeDocument/2006/relationships/image" Target="../media/image22.emf"/></Relationships>
</file>

<file path=ppt/slides/_rels/slide9.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6926" y="1353312"/>
            <a:ext cx="10997852" cy="3035808"/>
          </a:xfrm>
        </p:spPr>
        <p:txBody>
          <a:bodyPr/>
          <a:lstStyle/>
          <a:p>
            <a:r>
              <a:rPr lang="en-US" sz="9200" dirty="0" smtClean="0"/>
              <a:t>The Power of Rhetoric</a:t>
            </a:r>
            <a:endParaRPr lang="en-US" sz="9200" dirty="0"/>
          </a:p>
        </p:txBody>
      </p:sp>
      <p:sp>
        <p:nvSpPr>
          <p:cNvPr id="3" name="Subtitle 2"/>
          <p:cNvSpPr>
            <a:spLocks noGrp="1"/>
          </p:cNvSpPr>
          <p:nvPr>
            <p:ph type="subTitle" idx="1"/>
          </p:nvPr>
        </p:nvSpPr>
        <p:spPr/>
        <p:txBody>
          <a:bodyPr/>
          <a:lstStyle/>
          <a:p>
            <a:r>
              <a:rPr lang="en-US" dirty="0" smtClean="0"/>
              <a:t>Week 33 English 2B</a:t>
            </a:r>
            <a:endParaRPr lang="en-US" dirty="0"/>
          </a:p>
        </p:txBody>
      </p:sp>
    </p:spTree>
    <p:extLst>
      <p:ext uri="{BB962C8B-B14F-4D97-AF65-F5344CB8AC3E}">
        <p14:creationId xmlns:p14="http://schemas.microsoft.com/office/powerpoint/2010/main" val="27136420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062902" y="1046439"/>
            <a:ext cx="10246627" cy="5811561"/>
          </a:xfrm>
          <a:prstGeom prst="rect">
            <a:avLst/>
          </a:prstGeom>
        </p:spPr>
      </p:pic>
      <p:sp>
        <p:nvSpPr>
          <p:cNvPr id="4" name="Rectangle 3"/>
          <p:cNvSpPr/>
          <p:nvPr/>
        </p:nvSpPr>
        <p:spPr>
          <a:xfrm>
            <a:off x="1062902" y="868594"/>
            <a:ext cx="9832932" cy="4770537"/>
          </a:xfrm>
          <a:prstGeom prst="rect">
            <a:avLst/>
          </a:prstGeom>
        </p:spPr>
        <p:txBody>
          <a:bodyPr wrap="square">
            <a:spAutoFit/>
          </a:bodyPr>
          <a:lstStyle/>
          <a:p>
            <a:endParaRPr lang="en-US" sz="800" dirty="0">
              <a:solidFill>
                <a:srgbClr val="000000"/>
              </a:solidFill>
              <a:latin typeface="2"/>
            </a:endParaRPr>
          </a:p>
          <a:p>
            <a:endParaRPr lang="en-US" sz="800" dirty="0">
              <a:latin typeface="2"/>
            </a:endParaRPr>
          </a:p>
          <a:p>
            <a:r>
              <a:rPr lang="en-US" sz="8800" dirty="0" smtClean="0">
                <a:solidFill>
                  <a:schemeClr val="bg1"/>
                </a:solidFill>
                <a:latin typeface="2"/>
              </a:rPr>
              <a:t>												Rhetoric </a:t>
            </a:r>
            <a:endParaRPr lang="en-US" sz="8800" dirty="0">
              <a:solidFill>
                <a:schemeClr val="bg1"/>
              </a:solidFill>
              <a:latin typeface="2"/>
            </a:endParaRPr>
          </a:p>
          <a:p>
            <a:r>
              <a:rPr lang="en-US" sz="4000" dirty="0">
                <a:solidFill>
                  <a:schemeClr val="bg1"/>
                </a:solidFill>
                <a:latin typeface="Blackadder ITC" panose="04020505051007020D02" pitchFamily="82" charset="0"/>
              </a:rPr>
              <a:t>Rhetoric </a:t>
            </a:r>
          </a:p>
          <a:p>
            <a:r>
              <a:rPr lang="en-US" sz="4000" dirty="0">
                <a:solidFill>
                  <a:schemeClr val="bg1"/>
                </a:solidFill>
                <a:latin typeface="Stencil" panose="040409050D0802020404" pitchFamily="82" charset="0"/>
              </a:rPr>
              <a:t>Rhetoric </a:t>
            </a:r>
          </a:p>
          <a:p>
            <a:r>
              <a:rPr lang="en-US" sz="4000" dirty="0">
                <a:solidFill>
                  <a:schemeClr val="bg1"/>
                </a:solidFill>
                <a:latin typeface="3"/>
              </a:rPr>
              <a:t>Rhetoric </a:t>
            </a:r>
          </a:p>
          <a:p>
            <a:endParaRPr lang="en-US" sz="4000" dirty="0">
              <a:solidFill>
                <a:schemeClr val="bg1"/>
              </a:solidFill>
              <a:latin typeface="3"/>
            </a:endParaRPr>
          </a:p>
          <a:p>
            <a:r>
              <a:rPr lang="en-US" sz="4000" i="1" dirty="0">
                <a:solidFill>
                  <a:schemeClr val="bg1"/>
                </a:solidFill>
                <a:latin typeface="Brush Script MT" panose="03060802040406070304" pitchFamily="66" charset="0"/>
              </a:rPr>
              <a:t>Rhetoric </a:t>
            </a:r>
            <a:endParaRPr lang="en-US" sz="4000" dirty="0">
              <a:solidFill>
                <a:schemeClr val="bg1"/>
              </a:solidFill>
            </a:endParaRPr>
          </a:p>
        </p:txBody>
      </p:sp>
      <p:sp>
        <p:nvSpPr>
          <p:cNvPr id="6" name="TextBox 5"/>
          <p:cNvSpPr txBox="1"/>
          <p:nvPr/>
        </p:nvSpPr>
        <p:spPr>
          <a:xfrm>
            <a:off x="125506" y="0"/>
            <a:ext cx="10201835" cy="1046440"/>
          </a:xfrm>
          <a:prstGeom prst="rect">
            <a:avLst/>
          </a:prstGeom>
          <a:noFill/>
        </p:spPr>
        <p:txBody>
          <a:bodyPr wrap="square" rtlCol="0">
            <a:spAutoFit/>
          </a:bodyPr>
          <a:lstStyle/>
          <a:p>
            <a:endParaRPr lang="en-US" dirty="0"/>
          </a:p>
          <a:p>
            <a:r>
              <a:rPr lang="en-US" sz="4400" b="1" dirty="0">
                <a:solidFill>
                  <a:schemeClr val="bg1"/>
                </a:solidFill>
              </a:rPr>
              <a:t>And the power of language is . . . </a:t>
            </a:r>
            <a:endParaRPr lang="en-US" sz="4400" dirty="0">
              <a:solidFill>
                <a:schemeClr val="bg1"/>
              </a:solidFill>
            </a:endParaRPr>
          </a:p>
        </p:txBody>
      </p:sp>
    </p:spTree>
    <p:extLst>
      <p:ext uri="{BB962C8B-B14F-4D97-AF65-F5344CB8AC3E}">
        <p14:creationId xmlns:p14="http://schemas.microsoft.com/office/powerpoint/2010/main" val="39135392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775" y="484632"/>
            <a:ext cx="10514473" cy="317034"/>
          </a:xfrm>
        </p:spPr>
        <p:txBody>
          <a:bodyPr>
            <a:normAutofit fontScale="90000"/>
          </a:bodyPr>
          <a:lstStyle/>
          <a:p>
            <a:r>
              <a:rPr lang="en-US" dirty="0"/>
              <a:t/>
            </a:r>
            <a:br>
              <a:rPr lang="en-US" dirty="0"/>
            </a:br>
            <a:r>
              <a:rPr lang="en-US" b="1" dirty="0"/>
              <a:t>Powerful Voices: Study in Rhetoric </a:t>
            </a:r>
            <a:endParaRPr lang="en-US" dirty="0"/>
          </a:p>
        </p:txBody>
      </p:sp>
      <p:sp>
        <p:nvSpPr>
          <p:cNvPr id="4" name="Content Placeholder 3"/>
          <p:cNvSpPr>
            <a:spLocks noGrp="1"/>
          </p:cNvSpPr>
          <p:nvPr>
            <p:ph idx="1"/>
          </p:nvPr>
        </p:nvSpPr>
        <p:spPr>
          <a:xfrm>
            <a:off x="613775" y="1465545"/>
            <a:ext cx="10747332" cy="4706655"/>
          </a:xfrm>
        </p:spPr>
        <p:txBody>
          <a:bodyPr>
            <a:normAutofit/>
          </a:bodyPr>
          <a:lstStyle/>
          <a:p>
            <a:pPr marL="0" indent="0">
              <a:buNone/>
            </a:pPr>
            <a:r>
              <a:rPr lang="en-US" sz="4000" dirty="0" smtClean="0"/>
              <a:t>You </a:t>
            </a:r>
            <a:r>
              <a:rPr lang="en-US" sz="4000" dirty="0"/>
              <a:t>now know how to organize your thoughts and you know it’s important to produce specific evidence to support your assertions and to thoroughly explain your evidence. </a:t>
            </a:r>
          </a:p>
          <a:p>
            <a:pPr marL="0" indent="0">
              <a:buNone/>
            </a:pPr>
            <a:r>
              <a:rPr lang="en-US" sz="4000" dirty="0"/>
              <a:t>Now we will work on methods you can use to give your arguments more emphasis and strength. </a:t>
            </a:r>
          </a:p>
        </p:txBody>
      </p:sp>
    </p:spTree>
    <p:extLst>
      <p:ext uri="{BB962C8B-B14F-4D97-AF65-F5344CB8AC3E}">
        <p14:creationId xmlns:p14="http://schemas.microsoft.com/office/powerpoint/2010/main" val="34052950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04800" y="262801"/>
            <a:ext cx="11564471" cy="7518564"/>
          </a:xfrm>
        </p:spPr>
        <p:txBody>
          <a:bodyPr>
            <a:normAutofit fontScale="77500" lnSpcReduction="20000"/>
          </a:bodyPr>
          <a:lstStyle/>
          <a:p>
            <a:pPr marL="0" indent="0">
              <a:buNone/>
            </a:pPr>
            <a:r>
              <a:rPr lang="en-US" sz="4600" b="1" dirty="0" smtClean="0"/>
              <a:t>Rhetoric </a:t>
            </a:r>
            <a:r>
              <a:rPr lang="en-US" sz="4600" dirty="0"/>
              <a:t>is the counterpart of Dialectic. Both alike are concerned with such things as come, more or less, within the general ken of all men and belong to no definite science. Accordingly all men make use, more or less, of both; for to a certain extent all men attempt to discuss statements and to maintain them, to defend themselves and to attack others. </a:t>
            </a:r>
            <a:endParaRPr lang="en-US" sz="4600" dirty="0" smtClean="0"/>
          </a:p>
          <a:p>
            <a:pPr marL="0" indent="0">
              <a:buNone/>
            </a:pPr>
            <a:r>
              <a:rPr lang="en-US" sz="4600" b="1" dirty="0" smtClean="0"/>
              <a:t>Ordinary </a:t>
            </a:r>
            <a:r>
              <a:rPr lang="en-US" sz="4600" b="1" dirty="0"/>
              <a:t>people do this </a:t>
            </a:r>
            <a:r>
              <a:rPr lang="en-US" sz="4600" dirty="0"/>
              <a:t>either at random or through practice and from acquired habit. Both ways being possible, the subject can plainly be handled systematically, for it is possible to inquire the reason why some speakers succeed through practice and others spontaneously; and every one will at once agree that such an inquiry is the function of an art. </a:t>
            </a:r>
            <a:endParaRPr lang="en-US" sz="4600" dirty="0" smtClean="0"/>
          </a:p>
          <a:p>
            <a:pPr marL="0" indent="0">
              <a:buNone/>
            </a:pPr>
            <a:endParaRPr lang="en-US" b="1" dirty="0"/>
          </a:p>
          <a:p>
            <a:pPr marL="0" indent="0">
              <a:buNone/>
            </a:pPr>
            <a:r>
              <a:rPr lang="en-US" b="1" dirty="0" smtClean="0"/>
              <a:t>- </a:t>
            </a:r>
            <a:r>
              <a:rPr lang="en-US" b="1" dirty="0"/>
              <a:t>Aristotle, in his introduction to </a:t>
            </a:r>
            <a:r>
              <a:rPr lang="en-US" b="1" i="1" dirty="0"/>
              <a:t>Rhetoric</a:t>
            </a:r>
            <a:r>
              <a:rPr lang="en-US" b="1" dirty="0"/>
              <a:t>, written circa 350 BCE </a:t>
            </a:r>
            <a:endParaRPr lang="en-US" dirty="0"/>
          </a:p>
        </p:txBody>
      </p:sp>
    </p:spTree>
    <p:extLst>
      <p:ext uri="{BB962C8B-B14F-4D97-AF65-F5344CB8AC3E}">
        <p14:creationId xmlns:p14="http://schemas.microsoft.com/office/powerpoint/2010/main" val="21289805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518" y="143435"/>
            <a:ext cx="10751730" cy="896225"/>
          </a:xfrm>
        </p:spPr>
        <p:txBody>
          <a:bodyPr>
            <a:normAutofit fontScale="90000"/>
          </a:bodyPr>
          <a:lstStyle/>
          <a:p>
            <a:r>
              <a:rPr lang="en-US" dirty="0"/>
              <a:t/>
            </a:r>
            <a:br>
              <a:rPr lang="en-US" dirty="0"/>
            </a:br>
            <a:r>
              <a:rPr lang="en-US" dirty="0" smtClean="0">
                <a:solidFill>
                  <a:srgbClr val="0070C0"/>
                </a:solidFill>
              </a:rPr>
              <a:t>Rhetoric</a:t>
            </a:r>
            <a:r>
              <a:rPr lang="en-US" dirty="0">
                <a:solidFill>
                  <a:srgbClr val="0070C0"/>
                </a:solidFill>
              </a:rPr>
              <a:t>: </a:t>
            </a:r>
          </a:p>
        </p:txBody>
      </p:sp>
      <p:sp>
        <p:nvSpPr>
          <p:cNvPr id="4" name="Content Placeholder 3"/>
          <p:cNvSpPr>
            <a:spLocks noGrp="1"/>
          </p:cNvSpPr>
          <p:nvPr>
            <p:ph idx="1"/>
          </p:nvPr>
        </p:nvSpPr>
        <p:spPr>
          <a:xfrm>
            <a:off x="526093" y="1465545"/>
            <a:ext cx="11386159" cy="5173250"/>
          </a:xfrm>
        </p:spPr>
        <p:txBody>
          <a:bodyPr>
            <a:normAutofit lnSpcReduction="10000"/>
          </a:bodyPr>
          <a:lstStyle/>
          <a:p>
            <a:r>
              <a:rPr lang="en-US" dirty="0" smtClean="0">
                <a:solidFill>
                  <a:srgbClr val="0070C0"/>
                </a:solidFill>
              </a:rPr>
              <a:t>The </a:t>
            </a:r>
            <a:r>
              <a:rPr lang="en-US" dirty="0">
                <a:solidFill>
                  <a:srgbClr val="0070C0"/>
                </a:solidFill>
              </a:rPr>
              <a:t>art of speaking or writing effectively. </a:t>
            </a:r>
          </a:p>
          <a:p>
            <a:pPr marL="0" indent="0">
              <a:buNone/>
            </a:pPr>
            <a:r>
              <a:rPr lang="en-US" dirty="0"/>
              <a:t>Aristotle says rhetoric is "the ability, in each particular case, to see the available means of persuasion." </a:t>
            </a:r>
            <a:endParaRPr lang="en-US" dirty="0" smtClean="0"/>
          </a:p>
          <a:p>
            <a:pPr marL="0" indent="0">
              <a:buNone/>
            </a:pPr>
            <a:r>
              <a:rPr lang="en-US" dirty="0" smtClean="0"/>
              <a:t>He </a:t>
            </a:r>
            <a:r>
              <a:rPr lang="en-US" dirty="0"/>
              <a:t>described </a:t>
            </a:r>
            <a:r>
              <a:rPr lang="en-US" b="1" u="sng" dirty="0"/>
              <a:t>three main rhetorical strategies</a:t>
            </a:r>
            <a:r>
              <a:rPr lang="en-US" dirty="0"/>
              <a:t>: </a:t>
            </a:r>
          </a:p>
          <a:p>
            <a:pPr lvl="1"/>
            <a:r>
              <a:rPr lang="en-US" b="1" dirty="0">
                <a:solidFill>
                  <a:srgbClr val="0070C0"/>
                </a:solidFill>
              </a:rPr>
              <a:t>Ethos </a:t>
            </a:r>
            <a:r>
              <a:rPr lang="en-US" dirty="0">
                <a:solidFill>
                  <a:srgbClr val="0070C0"/>
                </a:solidFill>
              </a:rPr>
              <a:t>– Speaker Perceived credibility or reputation of the speaker. Level of respect and honor given to the speaker by the audience. </a:t>
            </a:r>
          </a:p>
          <a:p>
            <a:pPr lvl="1"/>
            <a:r>
              <a:rPr lang="en-US" b="1" dirty="0">
                <a:solidFill>
                  <a:srgbClr val="0070C0"/>
                </a:solidFill>
              </a:rPr>
              <a:t>Pathos </a:t>
            </a:r>
            <a:r>
              <a:rPr lang="en-US" dirty="0">
                <a:solidFill>
                  <a:srgbClr val="0070C0"/>
                </a:solidFill>
              </a:rPr>
              <a:t>– Audience. Appeals to the audience’s emotions. </a:t>
            </a:r>
          </a:p>
          <a:p>
            <a:pPr lvl="1"/>
            <a:r>
              <a:rPr lang="en-US" b="1" dirty="0">
                <a:solidFill>
                  <a:srgbClr val="0070C0"/>
                </a:solidFill>
              </a:rPr>
              <a:t>Logos </a:t>
            </a:r>
            <a:r>
              <a:rPr lang="en-US" dirty="0">
                <a:solidFill>
                  <a:srgbClr val="0070C0"/>
                </a:solidFill>
              </a:rPr>
              <a:t>– Words. An appeal to logic. A demonstration of proof. </a:t>
            </a:r>
          </a:p>
        </p:txBody>
      </p:sp>
    </p:spTree>
    <p:extLst>
      <p:ext uri="{BB962C8B-B14F-4D97-AF65-F5344CB8AC3E}">
        <p14:creationId xmlns:p14="http://schemas.microsoft.com/office/powerpoint/2010/main" val="15528898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5364" y="1"/>
            <a:ext cx="11716886" cy="6931584"/>
          </a:xfrm>
          <a:prstGeom prst="rect">
            <a:avLst/>
          </a:prstGeom>
        </p:spPr>
      </p:pic>
      <p:sp>
        <p:nvSpPr>
          <p:cNvPr id="3" name="TextBox 2"/>
          <p:cNvSpPr txBox="1"/>
          <p:nvPr/>
        </p:nvSpPr>
        <p:spPr>
          <a:xfrm>
            <a:off x="4496844" y="1390389"/>
            <a:ext cx="2755726" cy="707886"/>
          </a:xfrm>
          <a:prstGeom prst="rect">
            <a:avLst/>
          </a:prstGeom>
          <a:noFill/>
        </p:spPr>
        <p:txBody>
          <a:bodyPr wrap="square" rtlCol="0">
            <a:spAutoFit/>
          </a:bodyPr>
          <a:lstStyle/>
          <a:p>
            <a:r>
              <a:rPr lang="en-US" sz="4000" dirty="0" smtClean="0"/>
              <a:t>Logos</a:t>
            </a:r>
            <a:endParaRPr lang="en-US" sz="4000" dirty="0"/>
          </a:p>
        </p:txBody>
      </p:sp>
      <p:sp>
        <p:nvSpPr>
          <p:cNvPr id="4" name="TextBox 3"/>
          <p:cNvSpPr txBox="1"/>
          <p:nvPr/>
        </p:nvSpPr>
        <p:spPr>
          <a:xfrm>
            <a:off x="8081376" y="5225441"/>
            <a:ext cx="2755726" cy="707886"/>
          </a:xfrm>
          <a:prstGeom prst="rect">
            <a:avLst/>
          </a:prstGeom>
          <a:noFill/>
        </p:spPr>
        <p:txBody>
          <a:bodyPr wrap="square" rtlCol="0">
            <a:spAutoFit/>
          </a:bodyPr>
          <a:lstStyle/>
          <a:p>
            <a:r>
              <a:rPr lang="en-US" sz="4000" dirty="0" smtClean="0"/>
              <a:t>Ethos</a:t>
            </a:r>
            <a:endParaRPr lang="en-US" sz="4000" dirty="0"/>
          </a:p>
        </p:txBody>
      </p:sp>
      <p:sp>
        <p:nvSpPr>
          <p:cNvPr id="5" name="TextBox 4"/>
          <p:cNvSpPr txBox="1"/>
          <p:nvPr/>
        </p:nvSpPr>
        <p:spPr>
          <a:xfrm>
            <a:off x="906050" y="5225441"/>
            <a:ext cx="2755726" cy="707886"/>
          </a:xfrm>
          <a:prstGeom prst="rect">
            <a:avLst/>
          </a:prstGeom>
          <a:noFill/>
        </p:spPr>
        <p:txBody>
          <a:bodyPr wrap="square" rtlCol="0">
            <a:spAutoFit/>
          </a:bodyPr>
          <a:lstStyle/>
          <a:p>
            <a:r>
              <a:rPr lang="en-US" sz="4000" dirty="0" smtClean="0"/>
              <a:t>Pathos</a:t>
            </a:r>
            <a:endParaRPr lang="en-US" sz="4000" dirty="0"/>
          </a:p>
        </p:txBody>
      </p:sp>
    </p:spTree>
    <p:extLst>
      <p:ext uri="{BB962C8B-B14F-4D97-AF65-F5344CB8AC3E}">
        <p14:creationId xmlns:p14="http://schemas.microsoft.com/office/powerpoint/2010/main" val="10128951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555028"/>
          </a:xfrm>
        </p:spPr>
        <p:txBody>
          <a:bodyPr>
            <a:normAutofit fontScale="90000"/>
          </a:bodyPr>
          <a:lstStyle/>
          <a:p>
            <a:r>
              <a:rPr lang="en-US" dirty="0"/>
              <a:t/>
            </a:r>
            <a:br>
              <a:rPr lang="en-US" dirty="0"/>
            </a:br>
            <a:r>
              <a:rPr lang="en-US" dirty="0"/>
              <a:t/>
            </a:r>
            <a:br>
              <a:rPr lang="en-US" dirty="0"/>
            </a:br>
            <a:r>
              <a:rPr lang="en-US" b="1" dirty="0"/>
              <a:t>Modes of Argument </a:t>
            </a:r>
            <a:endParaRPr lang="en-US" dirty="0"/>
          </a:p>
        </p:txBody>
      </p:sp>
      <p:sp>
        <p:nvSpPr>
          <p:cNvPr id="4" name="Content Placeholder 3"/>
          <p:cNvSpPr>
            <a:spLocks noGrp="1"/>
          </p:cNvSpPr>
          <p:nvPr>
            <p:ph idx="1"/>
          </p:nvPr>
        </p:nvSpPr>
        <p:spPr>
          <a:xfrm>
            <a:off x="1069848" y="1465545"/>
            <a:ext cx="10058400" cy="4706655"/>
          </a:xfrm>
        </p:spPr>
        <p:txBody>
          <a:bodyPr/>
          <a:lstStyle/>
          <a:p>
            <a:endParaRPr lang="en-US" dirty="0"/>
          </a:p>
          <a:p>
            <a:r>
              <a:rPr lang="en-US" b="1" dirty="0"/>
              <a:t>The </a:t>
            </a:r>
            <a:r>
              <a:rPr lang="en-US" b="1" dirty="0">
                <a:solidFill>
                  <a:srgbClr val="00B0F0"/>
                </a:solidFill>
              </a:rPr>
              <a:t>mode of an argument </a:t>
            </a:r>
            <a:r>
              <a:rPr lang="en-US" b="1" dirty="0"/>
              <a:t>is </a:t>
            </a:r>
            <a:r>
              <a:rPr lang="en-US" b="1" dirty="0">
                <a:solidFill>
                  <a:srgbClr val="00B0F0"/>
                </a:solidFill>
              </a:rPr>
              <a:t>the way in which the argument is presented</a:t>
            </a:r>
            <a:r>
              <a:rPr lang="en-US" b="1" dirty="0"/>
              <a:t>. It is its </a:t>
            </a:r>
            <a:r>
              <a:rPr lang="en-US" b="1" dirty="0">
                <a:solidFill>
                  <a:srgbClr val="00B0F0"/>
                </a:solidFill>
              </a:rPr>
              <a:t>organizational pattern</a:t>
            </a:r>
            <a:r>
              <a:rPr lang="en-US" b="1" dirty="0"/>
              <a:t>. Some arguments use several modes, just as they do blends of rhetorical strategies. </a:t>
            </a:r>
            <a:endParaRPr lang="en-US" dirty="0"/>
          </a:p>
        </p:txBody>
      </p:sp>
    </p:spTree>
    <p:extLst>
      <p:ext uri="{BB962C8B-B14F-4D97-AF65-F5344CB8AC3E}">
        <p14:creationId xmlns:p14="http://schemas.microsoft.com/office/powerpoint/2010/main" val="40744739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555028"/>
          </a:xfrm>
        </p:spPr>
        <p:txBody>
          <a:bodyPr>
            <a:normAutofit fontScale="90000"/>
          </a:bodyPr>
          <a:lstStyle/>
          <a:p>
            <a:r>
              <a:rPr lang="en-US" dirty="0"/>
              <a:t/>
            </a:r>
            <a:br>
              <a:rPr lang="en-US" dirty="0"/>
            </a:br>
            <a:r>
              <a:rPr lang="en-US" b="1" dirty="0"/>
              <a:t>A Few Basic Modes of Argument </a:t>
            </a:r>
            <a:endParaRPr lang="en-US" dirty="0"/>
          </a:p>
        </p:txBody>
      </p:sp>
      <p:sp>
        <p:nvSpPr>
          <p:cNvPr id="4" name="Content Placeholder 3"/>
          <p:cNvSpPr>
            <a:spLocks noGrp="1"/>
          </p:cNvSpPr>
          <p:nvPr>
            <p:ph idx="1"/>
          </p:nvPr>
        </p:nvSpPr>
        <p:spPr>
          <a:xfrm>
            <a:off x="1069848" y="1039660"/>
            <a:ext cx="10955138" cy="4706655"/>
          </a:xfrm>
        </p:spPr>
        <p:txBody>
          <a:bodyPr/>
          <a:lstStyle/>
          <a:p>
            <a:pPr marL="0" indent="0">
              <a:buNone/>
            </a:pPr>
            <a:endParaRPr lang="en-US" dirty="0"/>
          </a:p>
          <a:p>
            <a:r>
              <a:rPr lang="en-US" b="1" dirty="0">
                <a:solidFill>
                  <a:srgbClr val="00B0F0"/>
                </a:solidFill>
              </a:rPr>
              <a:t>Exemplification</a:t>
            </a:r>
            <a:r>
              <a:rPr lang="en-US" b="1" dirty="0"/>
              <a:t> </a:t>
            </a:r>
            <a:r>
              <a:rPr lang="en-US" dirty="0"/>
              <a:t>– Provides specific examples to support the assertion </a:t>
            </a:r>
            <a:r>
              <a:rPr lang="en-US" sz="2800" dirty="0"/>
              <a:t>(examples directly connected to the subject. High fat foods: fries, Twinkies, deep fried Twinkies . . .)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5726" y="3267727"/>
            <a:ext cx="6086866" cy="3429000"/>
          </a:xfrm>
          <a:prstGeom prst="rect">
            <a:avLst/>
          </a:prstGeom>
        </p:spPr>
      </p:pic>
    </p:spTree>
    <p:extLst>
      <p:ext uri="{BB962C8B-B14F-4D97-AF65-F5344CB8AC3E}">
        <p14:creationId xmlns:p14="http://schemas.microsoft.com/office/powerpoint/2010/main" val="33512474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555028"/>
          </a:xfrm>
        </p:spPr>
        <p:txBody>
          <a:bodyPr>
            <a:normAutofit fontScale="90000"/>
          </a:bodyPr>
          <a:lstStyle/>
          <a:p>
            <a:r>
              <a:rPr lang="en-US" dirty="0"/>
              <a:t/>
            </a:r>
            <a:br>
              <a:rPr lang="en-US" dirty="0"/>
            </a:br>
            <a:r>
              <a:rPr lang="en-US" b="1" dirty="0"/>
              <a:t>A Few Basic Modes of Argument </a:t>
            </a:r>
            <a:endParaRPr lang="en-US" dirty="0"/>
          </a:p>
        </p:txBody>
      </p:sp>
      <p:sp>
        <p:nvSpPr>
          <p:cNvPr id="4" name="Content Placeholder 3"/>
          <p:cNvSpPr>
            <a:spLocks noGrp="1"/>
          </p:cNvSpPr>
          <p:nvPr>
            <p:ph idx="1"/>
          </p:nvPr>
        </p:nvSpPr>
        <p:spPr>
          <a:xfrm>
            <a:off x="1069848" y="1039660"/>
            <a:ext cx="10804826" cy="4706655"/>
          </a:xfrm>
        </p:spPr>
        <p:txBody>
          <a:bodyPr/>
          <a:lstStyle/>
          <a:p>
            <a:pPr marL="0" indent="0">
              <a:buNone/>
            </a:pPr>
            <a:endParaRPr lang="en-US" dirty="0"/>
          </a:p>
          <a:p>
            <a:r>
              <a:rPr lang="en-US" b="1" dirty="0">
                <a:solidFill>
                  <a:srgbClr val="00B0F0"/>
                </a:solidFill>
              </a:rPr>
              <a:t>Enumeration</a:t>
            </a:r>
            <a:r>
              <a:rPr lang="en-US" b="1" dirty="0"/>
              <a:t> – </a:t>
            </a:r>
            <a:r>
              <a:rPr lang="en-US" dirty="0"/>
              <a:t>Organizes by listing categories or details </a:t>
            </a:r>
            <a:r>
              <a:rPr lang="en-US" sz="2800" dirty="0"/>
              <a:t>(There are three basic principles that govern . . . )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4395" y="3148633"/>
            <a:ext cx="4321415" cy="3489142"/>
          </a:xfrm>
          <a:prstGeom prst="rect">
            <a:avLst/>
          </a:prstGeom>
        </p:spPr>
      </p:pic>
      <p:sp>
        <p:nvSpPr>
          <p:cNvPr id="5" name="Rectangle 4"/>
          <p:cNvSpPr/>
          <p:nvPr/>
        </p:nvSpPr>
        <p:spPr>
          <a:xfrm>
            <a:off x="5158214" y="5171683"/>
            <a:ext cx="566181" cy="923330"/>
          </a:xfrm>
          <a:prstGeom prst="rect">
            <a:avLst/>
          </a:prstGeom>
          <a:noFill/>
        </p:spPr>
        <p:txBody>
          <a:bodyPr wrap="none" lIns="91440" tIns="45720" rIns="91440" bIns="45720">
            <a:spAutoFit/>
          </a:bodyPr>
          <a:lstStyle/>
          <a:p>
            <a:pPr algn="ctr"/>
            <a:r>
              <a:rPr lang="en-US"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1</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6" name="Rectangle 5"/>
          <p:cNvSpPr/>
          <p:nvPr/>
        </p:nvSpPr>
        <p:spPr>
          <a:xfrm>
            <a:off x="6472261" y="2931322"/>
            <a:ext cx="566181" cy="923330"/>
          </a:xfrm>
          <a:prstGeom prst="rect">
            <a:avLst/>
          </a:prstGeom>
          <a:noFill/>
        </p:spPr>
        <p:txBody>
          <a:bodyPr wrap="none" lIns="91440" tIns="45720" rIns="91440" bIns="45720">
            <a:spAutoFit/>
          </a:bodyPr>
          <a:lstStyle/>
          <a:p>
            <a:pPr algn="ctr"/>
            <a:r>
              <a:rPr lang="en-US"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2</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7" name="Rectangle 6"/>
          <p:cNvSpPr/>
          <p:nvPr/>
        </p:nvSpPr>
        <p:spPr>
          <a:xfrm>
            <a:off x="9434533" y="4020729"/>
            <a:ext cx="566181" cy="923330"/>
          </a:xfrm>
          <a:prstGeom prst="rect">
            <a:avLst/>
          </a:prstGeom>
          <a:noFill/>
        </p:spPr>
        <p:txBody>
          <a:bodyPr wrap="none" lIns="91440" tIns="45720" rIns="91440" bIns="45720">
            <a:spAutoFit/>
          </a:bodyPr>
          <a:lstStyle/>
          <a:p>
            <a:pPr algn="ctr"/>
            <a:r>
              <a:rPr lang="en-US"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3</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27989532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555028"/>
          </a:xfrm>
        </p:spPr>
        <p:txBody>
          <a:bodyPr>
            <a:normAutofit fontScale="90000"/>
          </a:bodyPr>
          <a:lstStyle/>
          <a:p>
            <a:r>
              <a:rPr lang="en-US" dirty="0"/>
              <a:t/>
            </a:r>
            <a:br>
              <a:rPr lang="en-US" dirty="0"/>
            </a:br>
            <a:r>
              <a:rPr lang="en-US" b="1" dirty="0"/>
              <a:t>A Few Basic Modes of Argument </a:t>
            </a:r>
            <a:endParaRPr lang="en-US" dirty="0"/>
          </a:p>
        </p:txBody>
      </p:sp>
      <p:sp>
        <p:nvSpPr>
          <p:cNvPr id="4" name="Content Placeholder 3"/>
          <p:cNvSpPr>
            <a:spLocks noGrp="1"/>
          </p:cNvSpPr>
          <p:nvPr>
            <p:ph idx="1"/>
          </p:nvPr>
        </p:nvSpPr>
        <p:spPr>
          <a:xfrm>
            <a:off x="1069848" y="1039660"/>
            <a:ext cx="11017768" cy="4706655"/>
          </a:xfrm>
        </p:spPr>
        <p:txBody>
          <a:bodyPr/>
          <a:lstStyle/>
          <a:p>
            <a:pPr marL="0" indent="0">
              <a:buNone/>
            </a:pPr>
            <a:endParaRPr lang="en-US" dirty="0"/>
          </a:p>
          <a:p>
            <a:r>
              <a:rPr lang="en-US" b="1" dirty="0">
                <a:solidFill>
                  <a:srgbClr val="00B0F0"/>
                </a:solidFill>
              </a:rPr>
              <a:t>Analogy</a:t>
            </a:r>
            <a:r>
              <a:rPr lang="en-US" b="1" dirty="0"/>
              <a:t> </a:t>
            </a:r>
            <a:r>
              <a:rPr lang="en-US" dirty="0"/>
              <a:t>– making direct comparisons between the subject and similar circumstances </a:t>
            </a:r>
            <a:r>
              <a:rPr lang="en-US" sz="2400" dirty="0"/>
              <a:t>(Just like in the 1920s, when liquor was illegal under Prohibition . . .)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109" y="3089297"/>
            <a:ext cx="6076950" cy="3768704"/>
          </a:xfrm>
          <a:prstGeom prst="rect">
            <a:avLst/>
          </a:prstGeom>
        </p:spPr>
      </p:pic>
    </p:spTree>
    <p:extLst>
      <p:ext uri="{BB962C8B-B14F-4D97-AF65-F5344CB8AC3E}">
        <p14:creationId xmlns:p14="http://schemas.microsoft.com/office/powerpoint/2010/main" val="2269128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30225" y="2620158"/>
            <a:ext cx="3457576" cy="4103852"/>
          </a:xfrm>
          <a:prstGeom prst="rect">
            <a:avLst/>
          </a:prstGeom>
        </p:spPr>
      </p:pic>
      <p:sp>
        <p:nvSpPr>
          <p:cNvPr id="2" name="Title 1"/>
          <p:cNvSpPr>
            <a:spLocks noGrp="1"/>
          </p:cNvSpPr>
          <p:nvPr>
            <p:ph type="title"/>
          </p:nvPr>
        </p:nvSpPr>
        <p:spPr>
          <a:xfrm>
            <a:off x="1069848" y="484632"/>
            <a:ext cx="10058400" cy="555028"/>
          </a:xfrm>
        </p:spPr>
        <p:txBody>
          <a:bodyPr>
            <a:normAutofit fontScale="90000"/>
          </a:bodyPr>
          <a:lstStyle/>
          <a:p>
            <a:r>
              <a:rPr lang="en-US" dirty="0"/>
              <a:t/>
            </a:r>
            <a:br>
              <a:rPr lang="en-US" dirty="0"/>
            </a:br>
            <a:r>
              <a:rPr lang="en-US" b="1" dirty="0"/>
              <a:t>A Few Basic Modes of Argument </a:t>
            </a:r>
            <a:endParaRPr lang="en-US" dirty="0"/>
          </a:p>
        </p:txBody>
      </p:sp>
      <p:sp>
        <p:nvSpPr>
          <p:cNvPr id="4" name="Content Placeholder 3"/>
          <p:cNvSpPr>
            <a:spLocks noGrp="1"/>
          </p:cNvSpPr>
          <p:nvPr>
            <p:ph idx="1"/>
          </p:nvPr>
        </p:nvSpPr>
        <p:spPr>
          <a:xfrm>
            <a:off x="1069848" y="1039660"/>
            <a:ext cx="10792300" cy="4706655"/>
          </a:xfrm>
        </p:spPr>
        <p:txBody>
          <a:bodyPr/>
          <a:lstStyle/>
          <a:p>
            <a:pPr marL="0" indent="0">
              <a:buNone/>
            </a:pPr>
            <a:endParaRPr lang="en-US" dirty="0"/>
          </a:p>
          <a:p>
            <a:r>
              <a:rPr lang="en-US" b="1" dirty="0">
                <a:solidFill>
                  <a:srgbClr val="00B0F0"/>
                </a:solidFill>
              </a:rPr>
              <a:t>Cause to Effect </a:t>
            </a:r>
            <a:r>
              <a:rPr lang="en-US" dirty="0"/>
              <a:t>– Presents the source that led to the problem </a:t>
            </a:r>
            <a:r>
              <a:rPr lang="en-US" sz="2800" dirty="0"/>
              <a:t>(The banks lent to unworthy borrowers . . . The mortgage market collapsed) </a:t>
            </a:r>
          </a:p>
        </p:txBody>
      </p:sp>
      <p:sp>
        <p:nvSpPr>
          <p:cNvPr id="3" name="Curved Left Arrow 2"/>
          <p:cNvSpPr/>
          <p:nvPr/>
        </p:nvSpPr>
        <p:spPr>
          <a:xfrm rot="10800000">
            <a:off x="6688899" y="3808663"/>
            <a:ext cx="1728592" cy="249268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946835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78147" y="0"/>
            <a:ext cx="8617414" cy="7177655"/>
          </a:xfrm>
          <a:prstGeom prst="rect">
            <a:avLst/>
          </a:prstGeom>
        </p:spPr>
      </p:pic>
      <p:sp>
        <p:nvSpPr>
          <p:cNvPr id="5" name="Rectangle 4"/>
          <p:cNvSpPr/>
          <p:nvPr/>
        </p:nvSpPr>
        <p:spPr>
          <a:xfrm rot="19685002">
            <a:off x="1076610" y="619733"/>
            <a:ext cx="3083729" cy="2585323"/>
          </a:xfrm>
          <a:prstGeom prst="rect">
            <a:avLst/>
          </a:prstGeom>
          <a:noFill/>
        </p:spPr>
        <p:txBody>
          <a:bodyPr wrap="none" lIns="91440" tIns="45720" rIns="91440" bIns="45720">
            <a:spAutoFit/>
          </a:bodyPr>
          <a:lstStyle/>
          <a:p>
            <a:pPr algn="ctr"/>
            <a:r>
              <a:rPr lang="en-US" sz="5400" b="1" cap="none" spc="0" dirty="0" smtClean="0">
                <a:ln w="10160">
                  <a:solidFill>
                    <a:schemeClr val="bg1"/>
                  </a:solidFill>
                  <a:prstDash val="solid"/>
                </a:ln>
                <a:solidFill>
                  <a:srgbClr val="00B0F0"/>
                </a:solidFill>
                <a:effectLst>
                  <a:outerShdw blurRad="38100" dist="22860" dir="5400000" algn="tl" rotWithShape="0">
                    <a:srgbClr val="000000">
                      <a:alpha val="30000"/>
                    </a:srgbClr>
                  </a:outerShdw>
                </a:effectLst>
              </a:rPr>
              <a:t>GIVE </a:t>
            </a:r>
          </a:p>
          <a:p>
            <a:pPr algn="ctr"/>
            <a:r>
              <a:rPr lang="en-US" sz="5400" b="1" cap="none" spc="0" dirty="0" smtClean="0">
                <a:ln w="10160">
                  <a:solidFill>
                    <a:schemeClr val="bg1"/>
                  </a:solidFill>
                  <a:prstDash val="solid"/>
                </a:ln>
                <a:solidFill>
                  <a:srgbClr val="00B0F0"/>
                </a:solidFill>
                <a:effectLst>
                  <a:outerShdw blurRad="38100" dist="22860" dir="5400000" algn="tl" rotWithShape="0">
                    <a:srgbClr val="000000">
                      <a:alpha val="30000"/>
                    </a:srgbClr>
                  </a:outerShdw>
                </a:effectLst>
              </a:rPr>
              <a:t>ME </a:t>
            </a:r>
          </a:p>
          <a:p>
            <a:pPr algn="ctr"/>
            <a:r>
              <a:rPr lang="en-US" sz="5400" b="1" cap="none" spc="0" dirty="0" smtClean="0">
                <a:ln w="10160">
                  <a:solidFill>
                    <a:schemeClr val="bg1"/>
                  </a:solidFill>
                  <a:prstDash val="solid"/>
                </a:ln>
                <a:solidFill>
                  <a:srgbClr val="00B0F0"/>
                </a:solidFill>
                <a:effectLst>
                  <a:outerShdw blurRad="38100" dist="22860" dir="5400000" algn="tl" rotWithShape="0">
                    <a:srgbClr val="000000">
                      <a:alpha val="30000"/>
                    </a:srgbClr>
                  </a:outerShdw>
                </a:effectLst>
              </a:rPr>
              <a:t>POWER!</a:t>
            </a:r>
            <a:endParaRPr lang="en-US" sz="5400" b="1" cap="none" spc="0" dirty="0">
              <a:ln w="10160">
                <a:solidFill>
                  <a:schemeClr val="bg1"/>
                </a:solidFill>
                <a:prstDash val="solid"/>
              </a:ln>
              <a:solidFill>
                <a:srgbClr val="00B0F0"/>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13935267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923" y="3743570"/>
            <a:ext cx="4286250" cy="2857500"/>
          </a:xfrm>
          <a:prstGeom prst="rect">
            <a:avLst/>
          </a:prstGeom>
        </p:spPr>
      </p:pic>
      <p:sp>
        <p:nvSpPr>
          <p:cNvPr id="7" name="Curved Left Arrow 6"/>
          <p:cNvSpPr/>
          <p:nvPr/>
        </p:nvSpPr>
        <p:spPr>
          <a:xfrm rot="6560315" flipH="1">
            <a:off x="5835546" y="2834059"/>
            <a:ext cx="585845" cy="196913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p:nvPr>
        </p:nvSpPr>
        <p:spPr>
          <a:xfrm>
            <a:off x="1069848" y="484632"/>
            <a:ext cx="10058400" cy="555028"/>
          </a:xfrm>
        </p:spPr>
        <p:txBody>
          <a:bodyPr>
            <a:normAutofit fontScale="90000"/>
          </a:bodyPr>
          <a:lstStyle/>
          <a:p>
            <a:r>
              <a:rPr lang="en-US" dirty="0"/>
              <a:t/>
            </a:r>
            <a:br>
              <a:rPr lang="en-US" dirty="0"/>
            </a:br>
            <a:r>
              <a:rPr lang="en-US" b="1" dirty="0"/>
              <a:t>A Few Basic Modes of Argument </a:t>
            </a:r>
            <a:endParaRPr lang="en-US" dirty="0"/>
          </a:p>
        </p:txBody>
      </p:sp>
      <p:sp>
        <p:nvSpPr>
          <p:cNvPr id="4" name="Content Placeholder 3"/>
          <p:cNvSpPr>
            <a:spLocks noGrp="1"/>
          </p:cNvSpPr>
          <p:nvPr>
            <p:ph idx="1"/>
          </p:nvPr>
        </p:nvSpPr>
        <p:spPr>
          <a:xfrm>
            <a:off x="1069848" y="1039660"/>
            <a:ext cx="10742196" cy="4706655"/>
          </a:xfrm>
        </p:spPr>
        <p:txBody>
          <a:bodyPr/>
          <a:lstStyle/>
          <a:p>
            <a:endParaRPr lang="en-US" dirty="0"/>
          </a:p>
          <a:p>
            <a:r>
              <a:rPr lang="en-US" b="1" dirty="0">
                <a:solidFill>
                  <a:srgbClr val="00B0F0"/>
                </a:solidFill>
              </a:rPr>
              <a:t>Effect to Cause </a:t>
            </a:r>
            <a:r>
              <a:rPr lang="en-US" dirty="0"/>
              <a:t>– Presents the problem and then what caused it </a:t>
            </a:r>
            <a:r>
              <a:rPr lang="en-US" sz="2800" dirty="0"/>
              <a:t>(The mortgage market collapsed . . . this was directly connected to the banks lending to unworthy borrowers) </a:t>
            </a:r>
          </a:p>
        </p:txBody>
      </p:sp>
      <p:sp>
        <p:nvSpPr>
          <p:cNvPr id="8" name="Curved Left Arrow 7"/>
          <p:cNvSpPr/>
          <p:nvPr/>
        </p:nvSpPr>
        <p:spPr>
          <a:xfrm rot="4701569">
            <a:off x="6187727" y="5353058"/>
            <a:ext cx="554617" cy="2307009"/>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323382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555028"/>
          </a:xfrm>
        </p:spPr>
        <p:txBody>
          <a:bodyPr>
            <a:normAutofit fontScale="90000"/>
          </a:bodyPr>
          <a:lstStyle/>
          <a:p>
            <a:r>
              <a:rPr lang="en-US" dirty="0"/>
              <a:t/>
            </a:r>
            <a:br>
              <a:rPr lang="en-US" dirty="0"/>
            </a:br>
            <a:r>
              <a:rPr lang="en-US" b="1" dirty="0"/>
              <a:t>A Few Basic Modes of Argument </a:t>
            </a:r>
            <a:endParaRPr lang="en-US" dirty="0"/>
          </a:p>
        </p:txBody>
      </p:sp>
      <p:sp>
        <p:nvSpPr>
          <p:cNvPr id="3" name="Content Placeholder 2"/>
          <p:cNvSpPr>
            <a:spLocks noGrp="1"/>
          </p:cNvSpPr>
          <p:nvPr>
            <p:ph idx="1"/>
          </p:nvPr>
        </p:nvSpPr>
        <p:spPr>
          <a:xfrm>
            <a:off x="1069848" y="1489124"/>
            <a:ext cx="10058400" cy="4844441"/>
          </a:xfrm>
        </p:spPr>
        <p:txBody>
          <a:bodyPr/>
          <a:lstStyle/>
          <a:p>
            <a:r>
              <a:rPr lang="en-US" sz="3200" b="1" dirty="0" smtClean="0">
                <a:solidFill>
                  <a:srgbClr val="00B0F0"/>
                </a:solidFill>
              </a:rPr>
              <a:t>Process</a:t>
            </a:r>
            <a:r>
              <a:rPr lang="en-US" sz="3200" b="1" dirty="0" smtClean="0"/>
              <a:t> </a:t>
            </a:r>
            <a:r>
              <a:rPr lang="en-US" sz="3200" dirty="0"/>
              <a:t>– Organized in step-by-step order (</a:t>
            </a:r>
            <a:r>
              <a:rPr lang="en-US" sz="2400" dirty="0"/>
              <a:t>A few banks developed complex loan instruments . . . They began pushing these on consumers . . . They packaged them as mortgage-backed securities to investors . . . High-risk loans ballooned . . . High-risk loans began to default in large numbers . . . Mortgage-backed securities collapsed in value . . . Major corporations went bankrupt.)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0298" y="4048451"/>
            <a:ext cx="2857500" cy="2143125"/>
          </a:xfrm>
          <a:prstGeom prst="rect">
            <a:avLst/>
          </a:prstGeom>
        </p:spPr>
      </p:pic>
    </p:spTree>
    <p:extLst>
      <p:ext uri="{BB962C8B-B14F-4D97-AF65-F5344CB8AC3E}">
        <p14:creationId xmlns:p14="http://schemas.microsoft.com/office/powerpoint/2010/main" val="12703341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53035" y="2005172"/>
            <a:ext cx="2623725" cy="2847656"/>
          </a:xfrm>
          <a:prstGeom prst="rect">
            <a:avLst/>
          </a:prstGeom>
        </p:spPr>
      </p:pic>
      <p:pic>
        <p:nvPicPr>
          <p:cNvPr id="3" name="Picture 2"/>
          <p:cNvPicPr>
            <a:picLocks noChangeAspect="1"/>
          </p:cNvPicPr>
          <p:nvPr/>
        </p:nvPicPr>
        <p:blipFill>
          <a:blip r:embed="rId3"/>
          <a:stretch>
            <a:fillRect/>
          </a:stretch>
        </p:blipFill>
        <p:spPr>
          <a:xfrm>
            <a:off x="6209678" y="2156474"/>
            <a:ext cx="4296825" cy="2847656"/>
          </a:xfrm>
          <a:prstGeom prst="rect">
            <a:avLst/>
          </a:prstGeom>
        </p:spPr>
      </p:pic>
      <p:pic>
        <p:nvPicPr>
          <p:cNvPr id="4" name="Picture 3"/>
          <p:cNvPicPr>
            <a:picLocks noChangeAspect="1"/>
          </p:cNvPicPr>
          <p:nvPr/>
        </p:nvPicPr>
        <p:blipFill>
          <a:blip r:embed="rId4"/>
          <a:stretch>
            <a:fillRect/>
          </a:stretch>
        </p:blipFill>
        <p:spPr>
          <a:xfrm>
            <a:off x="9475628" y="571851"/>
            <a:ext cx="2205450" cy="2857149"/>
          </a:xfrm>
          <a:prstGeom prst="rect">
            <a:avLst/>
          </a:prstGeom>
        </p:spPr>
      </p:pic>
      <p:sp>
        <p:nvSpPr>
          <p:cNvPr id="5" name="TextBox 4"/>
          <p:cNvSpPr txBox="1"/>
          <p:nvPr/>
        </p:nvSpPr>
        <p:spPr>
          <a:xfrm>
            <a:off x="753035" y="571851"/>
            <a:ext cx="10596283" cy="6247864"/>
          </a:xfrm>
          <a:prstGeom prst="rect">
            <a:avLst/>
          </a:prstGeom>
          <a:noFill/>
        </p:spPr>
        <p:txBody>
          <a:bodyPr wrap="square" rtlCol="0">
            <a:spAutoFit/>
          </a:bodyPr>
          <a:lstStyle/>
          <a:p>
            <a:r>
              <a:rPr lang="en-US" sz="4000" b="1" dirty="0" smtClean="0">
                <a:solidFill>
                  <a:schemeClr val="bg1"/>
                </a:solidFill>
              </a:rPr>
              <a:t>Real </a:t>
            </a:r>
            <a:r>
              <a:rPr lang="en-US" sz="4000" b="1" dirty="0">
                <a:solidFill>
                  <a:schemeClr val="bg1"/>
                </a:solidFill>
              </a:rPr>
              <a:t>power resides </a:t>
            </a:r>
            <a:endParaRPr lang="en-US" sz="4000" b="1" dirty="0" smtClean="0">
              <a:solidFill>
                <a:schemeClr val="bg1"/>
              </a:solidFill>
            </a:endParaRPr>
          </a:p>
          <a:p>
            <a:r>
              <a:rPr lang="en-US" sz="4000" b="1" dirty="0" smtClean="0">
                <a:solidFill>
                  <a:schemeClr val="bg1"/>
                </a:solidFill>
              </a:rPr>
              <a:t>not </a:t>
            </a:r>
            <a:r>
              <a:rPr lang="en-US" sz="4000" b="1" dirty="0">
                <a:solidFill>
                  <a:schemeClr val="bg1"/>
                </a:solidFill>
              </a:rPr>
              <a:t>in those who earn money . . . </a:t>
            </a:r>
            <a:endParaRPr lang="en-US" sz="4000" dirty="0">
              <a:solidFill>
                <a:schemeClr val="bg1"/>
              </a:solidFill>
            </a:endParaRPr>
          </a:p>
          <a:p>
            <a:endParaRPr lang="en-US" sz="4000" b="1" dirty="0" smtClean="0">
              <a:solidFill>
                <a:schemeClr val="bg1"/>
              </a:solidFill>
            </a:endParaRPr>
          </a:p>
          <a:p>
            <a:endParaRPr lang="en-US" sz="4000" b="1" dirty="0">
              <a:solidFill>
                <a:schemeClr val="bg1"/>
              </a:solidFill>
            </a:endParaRPr>
          </a:p>
          <a:p>
            <a:endParaRPr lang="en-US" sz="4000" b="1" dirty="0" smtClean="0">
              <a:solidFill>
                <a:schemeClr val="bg1"/>
              </a:solidFill>
            </a:endParaRPr>
          </a:p>
          <a:p>
            <a:endParaRPr lang="en-US" sz="4000" b="1" dirty="0">
              <a:solidFill>
                <a:schemeClr val="bg1"/>
              </a:solidFill>
            </a:endParaRPr>
          </a:p>
          <a:p>
            <a:endParaRPr lang="en-US" sz="4000" b="1" dirty="0" smtClean="0">
              <a:solidFill>
                <a:schemeClr val="bg1"/>
              </a:solidFill>
            </a:endParaRPr>
          </a:p>
          <a:p>
            <a:endParaRPr lang="en-US" sz="4000" b="1" dirty="0" smtClean="0">
              <a:solidFill>
                <a:schemeClr val="bg1"/>
              </a:solidFill>
            </a:endParaRPr>
          </a:p>
          <a:p>
            <a:r>
              <a:rPr lang="en-US" sz="4000" b="1" dirty="0" smtClean="0">
                <a:solidFill>
                  <a:schemeClr val="bg1"/>
                </a:solidFill>
              </a:rPr>
              <a:t>But </a:t>
            </a:r>
            <a:r>
              <a:rPr lang="en-US" sz="4000" b="1" dirty="0">
                <a:solidFill>
                  <a:schemeClr val="bg1"/>
                </a:solidFill>
              </a:rPr>
              <a:t>in those who convince others </a:t>
            </a:r>
            <a:endParaRPr lang="en-US" sz="4000" b="1" dirty="0" smtClean="0">
              <a:solidFill>
                <a:schemeClr val="bg1"/>
              </a:solidFill>
            </a:endParaRPr>
          </a:p>
          <a:p>
            <a:r>
              <a:rPr lang="en-US" sz="4000" b="1" dirty="0" smtClean="0">
                <a:solidFill>
                  <a:schemeClr val="bg1"/>
                </a:solidFill>
              </a:rPr>
              <a:t>to </a:t>
            </a:r>
            <a:r>
              <a:rPr lang="en-US" sz="4000" b="1" dirty="0">
                <a:solidFill>
                  <a:schemeClr val="bg1"/>
                </a:solidFill>
              </a:rPr>
              <a:t>earn money for them. </a:t>
            </a:r>
            <a:endParaRPr lang="en-US" sz="4000" dirty="0">
              <a:solidFill>
                <a:schemeClr val="bg1"/>
              </a:solidFill>
            </a:endParaRPr>
          </a:p>
        </p:txBody>
      </p:sp>
    </p:spTree>
    <p:extLst>
      <p:ext uri="{BB962C8B-B14F-4D97-AF65-F5344CB8AC3E}">
        <p14:creationId xmlns:p14="http://schemas.microsoft.com/office/powerpoint/2010/main" val="11547323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233082" y="322730"/>
            <a:ext cx="11958918" cy="6247864"/>
          </a:xfrm>
          <a:prstGeom prst="rect">
            <a:avLst/>
          </a:prstGeom>
          <a:noFill/>
        </p:spPr>
        <p:txBody>
          <a:bodyPr wrap="square" rtlCol="0">
            <a:spAutoFit/>
          </a:bodyPr>
          <a:lstStyle/>
          <a:p>
            <a:r>
              <a:rPr lang="en-US" sz="4000" b="1" dirty="0" smtClean="0">
                <a:solidFill>
                  <a:schemeClr val="bg1"/>
                </a:solidFill>
              </a:rPr>
              <a:t>Real </a:t>
            </a:r>
            <a:r>
              <a:rPr lang="en-US" sz="4000" b="1" dirty="0">
                <a:solidFill>
                  <a:schemeClr val="bg1"/>
                </a:solidFill>
              </a:rPr>
              <a:t>power </a:t>
            </a:r>
            <a:r>
              <a:rPr lang="en-US" sz="4000" b="1" dirty="0" smtClean="0">
                <a:solidFill>
                  <a:schemeClr val="bg1"/>
                </a:solidFill>
              </a:rPr>
              <a:t>resides</a:t>
            </a:r>
          </a:p>
          <a:p>
            <a:r>
              <a:rPr lang="en-US" sz="4000" b="1" dirty="0" smtClean="0">
                <a:solidFill>
                  <a:schemeClr val="bg1"/>
                </a:solidFill>
              </a:rPr>
              <a:t>not </a:t>
            </a:r>
            <a:r>
              <a:rPr lang="en-US" sz="4000" b="1" dirty="0">
                <a:solidFill>
                  <a:schemeClr val="bg1"/>
                </a:solidFill>
              </a:rPr>
              <a:t>in those who buy things . . . </a:t>
            </a:r>
            <a:endParaRPr lang="en-US" sz="4000" dirty="0">
              <a:solidFill>
                <a:schemeClr val="bg1"/>
              </a:solidFill>
            </a:endParaRPr>
          </a:p>
          <a:p>
            <a:endParaRPr lang="en-US" sz="4000" b="1" dirty="0" smtClean="0">
              <a:solidFill>
                <a:schemeClr val="bg1"/>
              </a:solidFill>
            </a:endParaRPr>
          </a:p>
          <a:p>
            <a:endParaRPr lang="en-US" sz="4000" b="1" dirty="0">
              <a:solidFill>
                <a:schemeClr val="bg1"/>
              </a:solidFill>
            </a:endParaRPr>
          </a:p>
          <a:p>
            <a:endParaRPr lang="en-US" sz="4000" b="1" dirty="0" smtClean="0">
              <a:solidFill>
                <a:schemeClr val="bg1"/>
              </a:solidFill>
            </a:endParaRPr>
          </a:p>
          <a:p>
            <a:endParaRPr lang="en-US" sz="4000" b="1" dirty="0">
              <a:solidFill>
                <a:schemeClr val="bg1"/>
              </a:solidFill>
            </a:endParaRPr>
          </a:p>
          <a:p>
            <a:endParaRPr lang="en-US" sz="4000" b="1" dirty="0" smtClean="0">
              <a:solidFill>
                <a:schemeClr val="bg1"/>
              </a:solidFill>
            </a:endParaRPr>
          </a:p>
          <a:p>
            <a:endParaRPr lang="en-US" sz="4000" b="1" dirty="0" smtClean="0">
              <a:solidFill>
                <a:schemeClr val="bg1"/>
              </a:solidFill>
            </a:endParaRPr>
          </a:p>
          <a:p>
            <a:endParaRPr lang="en-US" sz="4000" b="1" dirty="0">
              <a:solidFill>
                <a:schemeClr val="bg1"/>
              </a:solidFill>
            </a:endParaRPr>
          </a:p>
          <a:p>
            <a:r>
              <a:rPr lang="en-US" sz="4000" b="1" dirty="0" smtClean="0">
                <a:solidFill>
                  <a:schemeClr val="bg1"/>
                </a:solidFill>
              </a:rPr>
              <a:t>But </a:t>
            </a:r>
            <a:r>
              <a:rPr lang="en-US" sz="4000" b="1" dirty="0">
                <a:solidFill>
                  <a:schemeClr val="bg1"/>
                </a:solidFill>
              </a:rPr>
              <a:t>in those who convince others to buy them </a:t>
            </a:r>
            <a:endParaRPr lang="en-US" sz="4000" dirty="0">
              <a:solidFill>
                <a:schemeClr val="bg1"/>
              </a:solidFill>
            </a:endParaRPr>
          </a:p>
        </p:txBody>
      </p:sp>
      <p:pic>
        <p:nvPicPr>
          <p:cNvPr id="3" name="Picture 2"/>
          <p:cNvPicPr>
            <a:picLocks noChangeAspect="1"/>
          </p:cNvPicPr>
          <p:nvPr/>
        </p:nvPicPr>
        <p:blipFill>
          <a:blip r:embed="rId2"/>
          <a:stretch>
            <a:fillRect/>
          </a:stretch>
        </p:blipFill>
        <p:spPr>
          <a:xfrm>
            <a:off x="510438" y="1591903"/>
            <a:ext cx="2851875" cy="4100625"/>
          </a:xfrm>
          <a:prstGeom prst="rect">
            <a:avLst/>
          </a:prstGeom>
        </p:spPr>
      </p:pic>
      <p:pic>
        <p:nvPicPr>
          <p:cNvPr id="4" name="Picture 3"/>
          <p:cNvPicPr>
            <a:picLocks noChangeAspect="1"/>
          </p:cNvPicPr>
          <p:nvPr/>
        </p:nvPicPr>
        <p:blipFill>
          <a:blip r:embed="rId3"/>
          <a:stretch>
            <a:fillRect/>
          </a:stretch>
        </p:blipFill>
        <p:spPr>
          <a:xfrm>
            <a:off x="7344427" y="1596384"/>
            <a:ext cx="4639051" cy="4100625"/>
          </a:xfrm>
          <a:prstGeom prst="rect">
            <a:avLst/>
          </a:prstGeom>
        </p:spPr>
      </p:pic>
    </p:spTree>
    <p:extLst>
      <p:ext uri="{BB962C8B-B14F-4D97-AF65-F5344CB8AC3E}">
        <p14:creationId xmlns:p14="http://schemas.microsoft.com/office/powerpoint/2010/main" val="32035485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954381" y="-7172"/>
            <a:ext cx="5723631" cy="4292301"/>
          </a:xfrm>
          <a:prstGeom prst="rect">
            <a:avLst/>
          </a:prstGeom>
        </p:spPr>
      </p:pic>
      <p:pic>
        <p:nvPicPr>
          <p:cNvPr id="4" name="Picture 3"/>
          <p:cNvPicPr>
            <a:picLocks noChangeAspect="1"/>
          </p:cNvPicPr>
          <p:nvPr/>
        </p:nvPicPr>
        <p:blipFill>
          <a:blip r:embed="rId3"/>
          <a:stretch>
            <a:fillRect/>
          </a:stretch>
        </p:blipFill>
        <p:spPr>
          <a:xfrm>
            <a:off x="6184548" y="3558700"/>
            <a:ext cx="5703751" cy="3075469"/>
          </a:xfrm>
          <a:prstGeom prst="rect">
            <a:avLst/>
          </a:prstGeom>
        </p:spPr>
      </p:pic>
      <p:sp>
        <p:nvSpPr>
          <p:cNvPr id="2" name="TextBox 1"/>
          <p:cNvSpPr txBox="1"/>
          <p:nvPr/>
        </p:nvSpPr>
        <p:spPr>
          <a:xfrm>
            <a:off x="233082" y="322729"/>
            <a:ext cx="11958917" cy="6247864"/>
          </a:xfrm>
          <a:prstGeom prst="rect">
            <a:avLst/>
          </a:prstGeom>
          <a:noFill/>
        </p:spPr>
        <p:txBody>
          <a:bodyPr wrap="square" rtlCol="0">
            <a:spAutoFit/>
          </a:bodyPr>
          <a:lstStyle/>
          <a:p>
            <a:r>
              <a:rPr lang="en-US" sz="4000" b="1" dirty="0" smtClean="0">
                <a:solidFill>
                  <a:schemeClr val="bg1"/>
                </a:solidFill>
              </a:rPr>
              <a:t>Real </a:t>
            </a:r>
            <a:r>
              <a:rPr lang="en-US" sz="4000" b="1" dirty="0">
                <a:solidFill>
                  <a:schemeClr val="bg1"/>
                </a:solidFill>
              </a:rPr>
              <a:t>power resides </a:t>
            </a:r>
            <a:endParaRPr lang="en-US" sz="4000" b="1" dirty="0" smtClean="0">
              <a:solidFill>
                <a:schemeClr val="bg1"/>
              </a:solidFill>
            </a:endParaRPr>
          </a:p>
          <a:p>
            <a:r>
              <a:rPr lang="en-US" sz="4000" b="1" dirty="0" smtClean="0">
                <a:solidFill>
                  <a:schemeClr val="bg1"/>
                </a:solidFill>
              </a:rPr>
              <a:t>not </a:t>
            </a:r>
            <a:r>
              <a:rPr lang="en-US" sz="4000" b="1" dirty="0">
                <a:solidFill>
                  <a:schemeClr val="bg1"/>
                </a:solidFill>
              </a:rPr>
              <a:t>in those who hate . . . </a:t>
            </a:r>
            <a:endParaRPr lang="en-US" sz="4000" b="1" dirty="0" smtClean="0">
              <a:solidFill>
                <a:schemeClr val="bg1"/>
              </a:solidFill>
            </a:endParaRPr>
          </a:p>
          <a:p>
            <a:endParaRPr lang="en-US" sz="4000" b="1" dirty="0">
              <a:solidFill>
                <a:schemeClr val="bg1"/>
              </a:solidFill>
            </a:endParaRPr>
          </a:p>
          <a:p>
            <a:endParaRPr lang="en-US" sz="4000" b="1" dirty="0" smtClean="0">
              <a:solidFill>
                <a:schemeClr val="bg1"/>
              </a:solidFill>
            </a:endParaRPr>
          </a:p>
          <a:p>
            <a:endParaRPr lang="en-US" sz="4000" b="1" dirty="0">
              <a:solidFill>
                <a:schemeClr val="bg1"/>
              </a:solidFill>
            </a:endParaRPr>
          </a:p>
          <a:p>
            <a:endParaRPr lang="en-US" sz="4000" b="1" dirty="0" smtClean="0">
              <a:solidFill>
                <a:schemeClr val="bg1"/>
              </a:solidFill>
            </a:endParaRPr>
          </a:p>
          <a:p>
            <a:endParaRPr lang="en-US" sz="4000" b="1" dirty="0">
              <a:solidFill>
                <a:schemeClr val="bg1"/>
              </a:solidFill>
            </a:endParaRPr>
          </a:p>
          <a:p>
            <a:endParaRPr lang="en-US" sz="4000" b="1" dirty="0" smtClean="0">
              <a:solidFill>
                <a:schemeClr val="bg1"/>
              </a:solidFill>
            </a:endParaRPr>
          </a:p>
          <a:p>
            <a:endParaRPr lang="en-US" sz="4000" b="1" dirty="0">
              <a:solidFill>
                <a:schemeClr val="bg1"/>
              </a:solidFill>
            </a:endParaRPr>
          </a:p>
          <a:p>
            <a:r>
              <a:rPr lang="en-US" sz="4000" b="1" dirty="0" smtClean="0">
                <a:solidFill>
                  <a:schemeClr val="bg1"/>
                </a:solidFill>
              </a:rPr>
              <a:t>But </a:t>
            </a:r>
            <a:r>
              <a:rPr lang="en-US" sz="4000" b="1" dirty="0">
                <a:solidFill>
                  <a:schemeClr val="bg1"/>
                </a:solidFill>
              </a:rPr>
              <a:t>in those who convince others to hate. </a:t>
            </a:r>
            <a:endParaRPr lang="en-US" sz="4000" dirty="0">
              <a:solidFill>
                <a:schemeClr val="bg1"/>
              </a:solidFill>
            </a:endParaRPr>
          </a:p>
        </p:txBody>
      </p:sp>
      <p:pic>
        <p:nvPicPr>
          <p:cNvPr id="5" name="Picture 4"/>
          <p:cNvPicPr>
            <a:picLocks noChangeAspect="1"/>
          </p:cNvPicPr>
          <p:nvPr/>
        </p:nvPicPr>
        <p:blipFill>
          <a:blip r:embed="rId4"/>
          <a:stretch>
            <a:fillRect/>
          </a:stretch>
        </p:blipFill>
        <p:spPr>
          <a:xfrm>
            <a:off x="588519" y="2215555"/>
            <a:ext cx="2851875" cy="3341250"/>
          </a:xfrm>
          <a:prstGeom prst="rect">
            <a:avLst/>
          </a:prstGeom>
        </p:spPr>
      </p:pic>
    </p:spTree>
    <p:extLst>
      <p:ext uri="{BB962C8B-B14F-4D97-AF65-F5344CB8AC3E}">
        <p14:creationId xmlns:p14="http://schemas.microsoft.com/office/powerpoint/2010/main" val="3487821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233082" y="322729"/>
            <a:ext cx="11958917" cy="6247864"/>
          </a:xfrm>
          <a:prstGeom prst="rect">
            <a:avLst/>
          </a:prstGeom>
          <a:noFill/>
        </p:spPr>
        <p:txBody>
          <a:bodyPr wrap="square" rtlCol="0">
            <a:spAutoFit/>
          </a:bodyPr>
          <a:lstStyle/>
          <a:p>
            <a:r>
              <a:rPr lang="en-US" sz="4000" b="1" dirty="0" smtClean="0">
                <a:solidFill>
                  <a:schemeClr val="bg1"/>
                </a:solidFill>
              </a:rPr>
              <a:t>Real </a:t>
            </a:r>
            <a:r>
              <a:rPr lang="en-US" sz="4000" b="1" dirty="0">
                <a:solidFill>
                  <a:schemeClr val="bg1"/>
                </a:solidFill>
              </a:rPr>
              <a:t>power resides </a:t>
            </a:r>
            <a:endParaRPr lang="en-US" sz="4000" b="1" dirty="0" smtClean="0">
              <a:solidFill>
                <a:schemeClr val="bg1"/>
              </a:solidFill>
            </a:endParaRPr>
          </a:p>
          <a:p>
            <a:r>
              <a:rPr lang="en-US" sz="4000" b="1" dirty="0" smtClean="0">
                <a:solidFill>
                  <a:schemeClr val="bg1"/>
                </a:solidFill>
              </a:rPr>
              <a:t>not in </a:t>
            </a:r>
            <a:r>
              <a:rPr lang="en-US" sz="4000" b="1" dirty="0">
                <a:solidFill>
                  <a:schemeClr val="bg1"/>
                </a:solidFill>
              </a:rPr>
              <a:t>those who love . . . </a:t>
            </a:r>
            <a:endParaRPr lang="en-US" sz="4000" b="1" dirty="0" smtClean="0">
              <a:solidFill>
                <a:schemeClr val="bg1"/>
              </a:solidFill>
            </a:endParaRPr>
          </a:p>
          <a:p>
            <a:endParaRPr lang="en-US" sz="4000" b="1" dirty="0">
              <a:solidFill>
                <a:schemeClr val="bg1"/>
              </a:solidFill>
            </a:endParaRPr>
          </a:p>
          <a:p>
            <a:endParaRPr lang="en-US" sz="4000" b="1" dirty="0" smtClean="0">
              <a:solidFill>
                <a:schemeClr val="bg1"/>
              </a:solidFill>
            </a:endParaRPr>
          </a:p>
          <a:p>
            <a:endParaRPr lang="en-US" sz="4000" b="1" dirty="0">
              <a:solidFill>
                <a:schemeClr val="bg1"/>
              </a:solidFill>
            </a:endParaRPr>
          </a:p>
          <a:p>
            <a:endParaRPr lang="en-US" sz="4000" b="1" dirty="0" smtClean="0">
              <a:solidFill>
                <a:schemeClr val="bg1"/>
              </a:solidFill>
            </a:endParaRPr>
          </a:p>
          <a:p>
            <a:endParaRPr lang="en-US" sz="4000" b="1" dirty="0">
              <a:solidFill>
                <a:schemeClr val="bg1"/>
              </a:solidFill>
            </a:endParaRPr>
          </a:p>
          <a:p>
            <a:endParaRPr lang="en-US" sz="4000" b="1" dirty="0" smtClean="0">
              <a:solidFill>
                <a:schemeClr val="bg1"/>
              </a:solidFill>
            </a:endParaRPr>
          </a:p>
          <a:p>
            <a:endParaRPr lang="en-US" sz="4000" b="1" dirty="0">
              <a:solidFill>
                <a:schemeClr val="bg1"/>
              </a:solidFill>
            </a:endParaRPr>
          </a:p>
          <a:p>
            <a:r>
              <a:rPr lang="en-US" sz="4000" b="1" dirty="0" smtClean="0">
                <a:solidFill>
                  <a:schemeClr val="bg1"/>
                </a:solidFill>
              </a:rPr>
              <a:t>But </a:t>
            </a:r>
            <a:r>
              <a:rPr lang="en-US" sz="4000" b="1" dirty="0">
                <a:solidFill>
                  <a:schemeClr val="bg1"/>
                </a:solidFill>
              </a:rPr>
              <a:t>in those who convince others to love </a:t>
            </a:r>
            <a:r>
              <a:rPr lang="en-US" sz="4000" b="1" dirty="0" smtClean="0">
                <a:solidFill>
                  <a:schemeClr val="bg1"/>
                </a:solidFill>
              </a:rPr>
              <a:t>. </a:t>
            </a:r>
            <a:endParaRPr lang="en-US" sz="4000" dirty="0">
              <a:solidFill>
                <a:schemeClr val="bg1"/>
              </a:solidFill>
            </a:endParaRPr>
          </a:p>
        </p:txBody>
      </p:sp>
      <p:pic>
        <p:nvPicPr>
          <p:cNvPr id="3" name="Picture 2"/>
          <p:cNvPicPr>
            <a:picLocks noChangeAspect="1"/>
          </p:cNvPicPr>
          <p:nvPr/>
        </p:nvPicPr>
        <p:blipFill>
          <a:blip r:embed="rId2"/>
          <a:stretch>
            <a:fillRect/>
          </a:stretch>
        </p:blipFill>
        <p:spPr>
          <a:xfrm>
            <a:off x="553981" y="1598542"/>
            <a:ext cx="5447806" cy="3696238"/>
          </a:xfrm>
          <a:prstGeom prst="rect">
            <a:avLst/>
          </a:prstGeom>
        </p:spPr>
      </p:pic>
      <p:pic>
        <p:nvPicPr>
          <p:cNvPr id="4" name="Picture 3"/>
          <p:cNvPicPr>
            <a:picLocks noChangeAspect="1"/>
          </p:cNvPicPr>
          <p:nvPr/>
        </p:nvPicPr>
        <p:blipFill>
          <a:blip r:embed="rId3"/>
          <a:stretch>
            <a:fillRect/>
          </a:stretch>
        </p:blipFill>
        <p:spPr>
          <a:xfrm>
            <a:off x="8223935" y="0"/>
            <a:ext cx="3346200" cy="4432852"/>
          </a:xfrm>
          <a:prstGeom prst="rect">
            <a:avLst/>
          </a:prstGeom>
        </p:spPr>
      </p:pic>
      <p:pic>
        <p:nvPicPr>
          <p:cNvPr id="5" name="Picture 4"/>
          <p:cNvPicPr>
            <a:picLocks noChangeAspect="1"/>
          </p:cNvPicPr>
          <p:nvPr/>
        </p:nvPicPr>
        <p:blipFill>
          <a:blip r:embed="rId4"/>
          <a:stretch>
            <a:fillRect/>
          </a:stretch>
        </p:blipFill>
        <p:spPr>
          <a:xfrm>
            <a:off x="7273310" y="2763588"/>
            <a:ext cx="4296825" cy="2847656"/>
          </a:xfrm>
          <a:prstGeom prst="rect">
            <a:avLst/>
          </a:prstGeom>
        </p:spPr>
      </p:pic>
    </p:spTree>
    <p:extLst>
      <p:ext uri="{BB962C8B-B14F-4D97-AF65-F5344CB8AC3E}">
        <p14:creationId xmlns:p14="http://schemas.microsoft.com/office/powerpoint/2010/main" val="37320657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532920" y="468881"/>
            <a:ext cx="4296825" cy="3094453"/>
          </a:xfrm>
          <a:prstGeom prst="rect">
            <a:avLst/>
          </a:prstGeom>
        </p:spPr>
      </p:pic>
      <p:pic>
        <p:nvPicPr>
          <p:cNvPr id="4" name="Picture 3"/>
          <p:cNvPicPr>
            <a:picLocks noChangeAspect="1"/>
          </p:cNvPicPr>
          <p:nvPr/>
        </p:nvPicPr>
        <p:blipFill>
          <a:blip r:embed="rId3"/>
          <a:stretch>
            <a:fillRect/>
          </a:stretch>
        </p:blipFill>
        <p:spPr>
          <a:xfrm>
            <a:off x="7979771" y="3231429"/>
            <a:ext cx="4677076" cy="3227344"/>
          </a:xfrm>
          <a:prstGeom prst="rect">
            <a:avLst/>
          </a:prstGeom>
        </p:spPr>
      </p:pic>
      <p:pic>
        <p:nvPicPr>
          <p:cNvPr id="2" name="Picture 1"/>
          <p:cNvPicPr>
            <a:picLocks noChangeAspect="1"/>
          </p:cNvPicPr>
          <p:nvPr/>
        </p:nvPicPr>
        <p:blipFill>
          <a:blip r:embed="rId4"/>
          <a:stretch>
            <a:fillRect/>
          </a:stretch>
        </p:blipFill>
        <p:spPr>
          <a:xfrm>
            <a:off x="5192268" y="468881"/>
            <a:ext cx="3384225" cy="4746094"/>
          </a:xfrm>
          <a:prstGeom prst="rect">
            <a:avLst/>
          </a:prstGeom>
        </p:spPr>
      </p:pic>
      <p:sp>
        <p:nvSpPr>
          <p:cNvPr id="5" name="TextBox 4"/>
          <p:cNvSpPr txBox="1"/>
          <p:nvPr/>
        </p:nvSpPr>
        <p:spPr>
          <a:xfrm>
            <a:off x="243913" y="439402"/>
            <a:ext cx="9179859" cy="6247864"/>
          </a:xfrm>
          <a:prstGeom prst="rect">
            <a:avLst/>
          </a:prstGeom>
          <a:noFill/>
        </p:spPr>
        <p:txBody>
          <a:bodyPr wrap="square" rtlCol="0">
            <a:spAutoFit/>
          </a:bodyPr>
          <a:lstStyle/>
          <a:p>
            <a:r>
              <a:rPr lang="en-US" sz="4000" b="1" dirty="0" smtClean="0">
                <a:solidFill>
                  <a:schemeClr val="bg1"/>
                </a:solidFill>
              </a:rPr>
              <a:t>Real </a:t>
            </a:r>
            <a:r>
              <a:rPr lang="en-US" sz="4000" b="1" dirty="0">
                <a:solidFill>
                  <a:schemeClr val="bg1"/>
                </a:solidFill>
              </a:rPr>
              <a:t>power </a:t>
            </a:r>
            <a:r>
              <a:rPr lang="en-US" sz="4000" b="1" dirty="0" smtClean="0">
                <a:solidFill>
                  <a:schemeClr val="bg1"/>
                </a:solidFill>
              </a:rPr>
              <a:t>resides </a:t>
            </a:r>
          </a:p>
          <a:p>
            <a:r>
              <a:rPr lang="en-US" sz="4000" b="1" dirty="0" smtClean="0">
                <a:solidFill>
                  <a:schemeClr val="bg1"/>
                </a:solidFill>
              </a:rPr>
              <a:t>not </a:t>
            </a:r>
            <a:r>
              <a:rPr lang="en-US" sz="4000" b="1" dirty="0">
                <a:solidFill>
                  <a:schemeClr val="bg1"/>
                </a:solidFill>
              </a:rPr>
              <a:t>in </a:t>
            </a:r>
            <a:r>
              <a:rPr lang="en-US" sz="4000" b="1" dirty="0" smtClean="0">
                <a:solidFill>
                  <a:schemeClr val="bg1"/>
                </a:solidFill>
              </a:rPr>
              <a:t>those </a:t>
            </a:r>
            <a:r>
              <a:rPr lang="en-US" sz="4000" b="1" dirty="0">
                <a:solidFill>
                  <a:schemeClr val="bg1"/>
                </a:solidFill>
              </a:rPr>
              <a:t>who </a:t>
            </a:r>
            <a:endParaRPr lang="en-US" sz="4000" b="1" dirty="0" smtClean="0">
              <a:solidFill>
                <a:schemeClr val="bg1"/>
              </a:solidFill>
            </a:endParaRPr>
          </a:p>
          <a:p>
            <a:r>
              <a:rPr lang="en-US" sz="4000" b="1" dirty="0" smtClean="0">
                <a:solidFill>
                  <a:schemeClr val="bg1"/>
                </a:solidFill>
              </a:rPr>
              <a:t>fight </a:t>
            </a:r>
            <a:r>
              <a:rPr lang="en-US" sz="4000" b="1" dirty="0">
                <a:solidFill>
                  <a:schemeClr val="bg1"/>
                </a:solidFill>
              </a:rPr>
              <a:t>. . . </a:t>
            </a:r>
            <a:endParaRPr lang="en-US" sz="4000" b="1" dirty="0" smtClean="0">
              <a:solidFill>
                <a:schemeClr val="bg1"/>
              </a:solidFill>
            </a:endParaRPr>
          </a:p>
          <a:p>
            <a:endParaRPr lang="en-US" sz="4000" b="1" dirty="0">
              <a:solidFill>
                <a:schemeClr val="bg1"/>
              </a:solidFill>
            </a:endParaRPr>
          </a:p>
          <a:p>
            <a:endParaRPr lang="en-US" sz="4000" b="1" dirty="0" smtClean="0">
              <a:solidFill>
                <a:schemeClr val="bg1"/>
              </a:solidFill>
            </a:endParaRPr>
          </a:p>
          <a:p>
            <a:endParaRPr lang="en-US" sz="4000" b="1" dirty="0" smtClean="0">
              <a:solidFill>
                <a:schemeClr val="bg1"/>
              </a:solidFill>
            </a:endParaRPr>
          </a:p>
          <a:p>
            <a:endParaRPr lang="en-US" sz="4000" b="1" dirty="0">
              <a:solidFill>
                <a:schemeClr val="bg1"/>
              </a:solidFill>
            </a:endParaRPr>
          </a:p>
          <a:p>
            <a:endParaRPr lang="en-US" sz="4000" b="1" dirty="0" smtClean="0">
              <a:solidFill>
                <a:schemeClr val="bg1"/>
              </a:solidFill>
            </a:endParaRPr>
          </a:p>
          <a:p>
            <a:r>
              <a:rPr lang="en-US" sz="4000" b="1" dirty="0" smtClean="0">
                <a:solidFill>
                  <a:schemeClr val="bg1"/>
                </a:solidFill>
              </a:rPr>
              <a:t>But </a:t>
            </a:r>
            <a:r>
              <a:rPr lang="en-US" sz="4000" b="1" dirty="0">
                <a:solidFill>
                  <a:schemeClr val="bg1"/>
                </a:solidFill>
              </a:rPr>
              <a:t>in those who make </a:t>
            </a:r>
            <a:endParaRPr lang="en-US" sz="4000" b="1" dirty="0" smtClean="0">
              <a:solidFill>
                <a:schemeClr val="bg1"/>
              </a:solidFill>
            </a:endParaRPr>
          </a:p>
          <a:p>
            <a:r>
              <a:rPr lang="en-US" sz="4000" b="1" dirty="0" smtClean="0">
                <a:solidFill>
                  <a:schemeClr val="bg1"/>
                </a:solidFill>
              </a:rPr>
              <a:t>others glad </a:t>
            </a:r>
            <a:r>
              <a:rPr lang="en-US" sz="4000" b="1" dirty="0">
                <a:solidFill>
                  <a:schemeClr val="bg1"/>
                </a:solidFill>
              </a:rPr>
              <a:t>to fight </a:t>
            </a:r>
            <a:r>
              <a:rPr lang="en-US" sz="4000" b="1" dirty="0" smtClean="0">
                <a:solidFill>
                  <a:schemeClr val="bg1"/>
                </a:solidFill>
              </a:rPr>
              <a:t>.</a:t>
            </a:r>
            <a:endParaRPr lang="en-US" sz="4000" dirty="0">
              <a:solidFill>
                <a:schemeClr val="bg1"/>
              </a:solidFill>
            </a:endParaRPr>
          </a:p>
        </p:txBody>
      </p:sp>
    </p:spTree>
    <p:extLst>
      <p:ext uri="{BB962C8B-B14F-4D97-AF65-F5344CB8AC3E}">
        <p14:creationId xmlns:p14="http://schemas.microsoft.com/office/powerpoint/2010/main" val="41921037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623468" y="75937"/>
            <a:ext cx="4135073" cy="2890269"/>
          </a:xfrm>
          <a:prstGeom prst="rect">
            <a:avLst/>
          </a:prstGeom>
        </p:spPr>
      </p:pic>
      <p:pic>
        <p:nvPicPr>
          <p:cNvPr id="3" name="Picture 2"/>
          <p:cNvPicPr>
            <a:picLocks noChangeAspect="1"/>
          </p:cNvPicPr>
          <p:nvPr/>
        </p:nvPicPr>
        <p:blipFill>
          <a:blip r:embed="rId3"/>
          <a:stretch>
            <a:fillRect/>
          </a:stretch>
        </p:blipFill>
        <p:spPr>
          <a:xfrm>
            <a:off x="8758541" y="75937"/>
            <a:ext cx="3433458" cy="3747725"/>
          </a:xfrm>
          <a:prstGeom prst="rect">
            <a:avLst/>
          </a:prstGeom>
        </p:spPr>
      </p:pic>
      <p:pic>
        <p:nvPicPr>
          <p:cNvPr id="4" name="Picture 3"/>
          <p:cNvPicPr>
            <a:picLocks noChangeAspect="1"/>
          </p:cNvPicPr>
          <p:nvPr/>
        </p:nvPicPr>
        <p:blipFill>
          <a:blip r:embed="rId4"/>
          <a:stretch>
            <a:fillRect/>
          </a:stretch>
        </p:blipFill>
        <p:spPr>
          <a:xfrm>
            <a:off x="3498896" y="1670522"/>
            <a:ext cx="3232125" cy="2591367"/>
          </a:xfrm>
          <a:prstGeom prst="rect">
            <a:avLst/>
          </a:prstGeom>
        </p:spPr>
      </p:pic>
      <p:pic>
        <p:nvPicPr>
          <p:cNvPr id="5" name="Picture 4"/>
          <p:cNvPicPr>
            <a:picLocks noChangeAspect="1"/>
          </p:cNvPicPr>
          <p:nvPr/>
        </p:nvPicPr>
        <p:blipFill>
          <a:blip r:embed="rId5"/>
          <a:stretch>
            <a:fillRect/>
          </a:stretch>
        </p:blipFill>
        <p:spPr>
          <a:xfrm>
            <a:off x="8239480" y="2838890"/>
            <a:ext cx="2900980" cy="2845997"/>
          </a:xfrm>
          <a:prstGeom prst="rect">
            <a:avLst/>
          </a:prstGeom>
        </p:spPr>
      </p:pic>
      <p:sp>
        <p:nvSpPr>
          <p:cNvPr id="6" name="TextBox 5"/>
          <p:cNvSpPr txBox="1"/>
          <p:nvPr/>
        </p:nvSpPr>
        <p:spPr>
          <a:xfrm>
            <a:off x="233082" y="271002"/>
            <a:ext cx="11958917" cy="6247864"/>
          </a:xfrm>
          <a:prstGeom prst="rect">
            <a:avLst/>
          </a:prstGeom>
          <a:noFill/>
        </p:spPr>
        <p:txBody>
          <a:bodyPr wrap="square" rtlCol="0">
            <a:spAutoFit/>
          </a:bodyPr>
          <a:lstStyle/>
          <a:p>
            <a:r>
              <a:rPr lang="en-US" sz="4000" b="1" dirty="0" smtClean="0">
                <a:solidFill>
                  <a:schemeClr val="bg1"/>
                </a:solidFill>
              </a:rPr>
              <a:t>Real </a:t>
            </a:r>
            <a:r>
              <a:rPr lang="en-US" sz="4000" b="1" dirty="0">
                <a:solidFill>
                  <a:schemeClr val="bg1"/>
                </a:solidFill>
              </a:rPr>
              <a:t>power </a:t>
            </a:r>
            <a:endParaRPr lang="en-US" sz="4000" b="1" dirty="0" smtClean="0">
              <a:solidFill>
                <a:schemeClr val="bg1"/>
              </a:solidFill>
            </a:endParaRPr>
          </a:p>
          <a:p>
            <a:r>
              <a:rPr lang="en-US" sz="4000" b="1" dirty="0" smtClean="0">
                <a:solidFill>
                  <a:schemeClr val="bg1"/>
                </a:solidFill>
              </a:rPr>
              <a:t>resides </a:t>
            </a:r>
            <a:r>
              <a:rPr lang="en-US" sz="4000" b="1" dirty="0">
                <a:solidFill>
                  <a:schemeClr val="bg1"/>
                </a:solidFill>
              </a:rPr>
              <a:t>not </a:t>
            </a:r>
            <a:endParaRPr lang="en-US" sz="4000" b="1" dirty="0" smtClean="0">
              <a:solidFill>
                <a:schemeClr val="bg1"/>
              </a:solidFill>
            </a:endParaRPr>
          </a:p>
          <a:p>
            <a:r>
              <a:rPr lang="en-US" sz="4000" b="1" dirty="0" smtClean="0">
                <a:solidFill>
                  <a:schemeClr val="bg1"/>
                </a:solidFill>
              </a:rPr>
              <a:t>in those </a:t>
            </a:r>
            <a:r>
              <a:rPr lang="en-US" sz="4000" b="1" dirty="0">
                <a:solidFill>
                  <a:schemeClr val="bg1"/>
                </a:solidFill>
              </a:rPr>
              <a:t>who </a:t>
            </a:r>
            <a:endParaRPr lang="en-US" sz="4000" b="1" dirty="0" smtClean="0">
              <a:solidFill>
                <a:schemeClr val="bg1"/>
              </a:solidFill>
            </a:endParaRPr>
          </a:p>
          <a:p>
            <a:r>
              <a:rPr lang="en-US" sz="4000" b="1" dirty="0" smtClean="0">
                <a:solidFill>
                  <a:schemeClr val="bg1"/>
                </a:solidFill>
              </a:rPr>
              <a:t>believe </a:t>
            </a:r>
            <a:r>
              <a:rPr lang="en-US" sz="4000" b="1" dirty="0">
                <a:solidFill>
                  <a:schemeClr val="bg1"/>
                </a:solidFill>
              </a:rPr>
              <a:t>. . . </a:t>
            </a:r>
            <a:endParaRPr lang="en-US" sz="4000" dirty="0">
              <a:solidFill>
                <a:schemeClr val="bg1"/>
              </a:solidFill>
            </a:endParaRPr>
          </a:p>
          <a:p>
            <a:endParaRPr lang="en-US" sz="4000" b="1" dirty="0" smtClean="0">
              <a:solidFill>
                <a:schemeClr val="bg1"/>
              </a:solidFill>
            </a:endParaRPr>
          </a:p>
          <a:p>
            <a:endParaRPr lang="en-US" sz="4000" b="1" dirty="0">
              <a:solidFill>
                <a:schemeClr val="bg1"/>
              </a:solidFill>
            </a:endParaRPr>
          </a:p>
          <a:p>
            <a:endParaRPr lang="en-US" sz="4000" b="1" dirty="0" smtClean="0">
              <a:solidFill>
                <a:schemeClr val="bg1"/>
              </a:solidFill>
            </a:endParaRPr>
          </a:p>
          <a:p>
            <a:endParaRPr lang="en-US" sz="4000" b="1" dirty="0">
              <a:solidFill>
                <a:schemeClr val="bg1"/>
              </a:solidFill>
            </a:endParaRPr>
          </a:p>
          <a:p>
            <a:endParaRPr lang="en-US" sz="4000" b="1" dirty="0" smtClean="0">
              <a:solidFill>
                <a:schemeClr val="bg1"/>
              </a:solidFill>
            </a:endParaRPr>
          </a:p>
          <a:p>
            <a:r>
              <a:rPr lang="en-US" sz="4000" b="1" dirty="0" smtClean="0">
                <a:solidFill>
                  <a:schemeClr val="bg1"/>
                </a:solidFill>
              </a:rPr>
              <a:t>But </a:t>
            </a:r>
            <a:r>
              <a:rPr lang="en-US" sz="4000" b="1" dirty="0">
                <a:solidFill>
                  <a:schemeClr val="bg1"/>
                </a:solidFill>
              </a:rPr>
              <a:t>in those who convince others to believe. </a:t>
            </a:r>
            <a:endParaRPr lang="en-US" sz="4000" dirty="0">
              <a:solidFill>
                <a:schemeClr val="bg1"/>
              </a:solidFill>
            </a:endParaRPr>
          </a:p>
        </p:txBody>
      </p:sp>
    </p:spTree>
    <p:extLst>
      <p:ext uri="{BB962C8B-B14F-4D97-AF65-F5344CB8AC3E}">
        <p14:creationId xmlns:p14="http://schemas.microsoft.com/office/powerpoint/2010/main" val="4848673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233082" y="322729"/>
            <a:ext cx="11958917" cy="3785652"/>
          </a:xfrm>
          <a:prstGeom prst="rect">
            <a:avLst/>
          </a:prstGeom>
          <a:noFill/>
        </p:spPr>
        <p:txBody>
          <a:bodyPr wrap="square" rtlCol="0">
            <a:spAutoFit/>
          </a:bodyPr>
          <a:lstStyle/>
          <a:p>
            <a:r>
              <a:rPr lang="en-US" sz="4000" b="1" dirty="0" smtClean="0">
                <a:solidFill>
                  <a:schemeClr val="bg1"/>
                </a:solidFill>
              </a:rPr>
              <a:t>The </a:t>
            </a:r>
            <a:r>
              <a:rPr lang="en-US" sz="4000" b="1" dirty="0">
                <a:solidFill>
                  <a:schemeClr val="bg1"/>
                </a:solidFill>
              </a:rPr>
              <a:t>power to act </a:t>
            </a:r>
            <a:endParaRPr lang="en-US" sz="4000" b="1" dirty="0" smtClean="0">
              <a:solidFill>
                <a:schemeClr val="bg1"/>
              </a:solidFill>
            </a:endParaRPr>
          </a:p>
          <a:p>
            <a:r>
              <a:rPr lang="en-US" sz="4000" b="1" dirty="0" smtClean="0">
                <a:solidFill>
                  <a:schemeClr val="bg1"/>
                </a:solidFill>
              </a:rPr>
              <a:t>resides </a:t>
            </a:r>
            <a:r>
              <a:rPr lang="en-US" sz="4000" b="1" dirty="0">
                <a:solidFill>
                  <a:schemeClr val="bg1"/>
                </a:solidFill>
              </a:rPr>
              <a:t>with us . . . </a:t>
            </a:r>
            <a:endParaRPr lang="en-US" sz="4000" b="1" dirty="0" smtClean="0">
              <a:solidFill>
                <a:schemeClr val="bg1"/>
              </a:solidFill>
            </a:endParaRPr>
          </a:p>
          <a:p>
            <a:r>
              <a:rPr lang="en-US" sz="4000" b="1" dirty="0">
                <a:solidFill>
                  <a:schemeClr val="bg1"/>
                </a:solidFill>
              </a:rPr>
              <a:t>	</a:t>
            </a:r>
            <a:r>
              <a:rPr lang="en-US" sz="4000" b="1" dirty="0" smtClean="0">
                <a:solidFill>
                  <a:schemeClr val="bg1"/>
                </a:solidFill>
              </a:rPr>
              <a:t>											But </a:t>
            </a:r>
            <a:r>
              <a:rPr lang="en-US" sz="4000" b="1" dirty="0">
                <a:solidFill>
                  <a:schemeClr val="bg1"/>
                </a:solidFill>
              </a:rPr>
              <a:t>the power to </a:t>
            </a:r>
            <a:r>
              <a:rPr lang="en-US" sz="4000" b="1" dirty="0" smtClean="0">
                <a:solidFill>
                  <a:schemeClr val="bg1"/>
                </a:solidFill>
              </a:rPr>
              <a:t>																move </a:t>
            </a:r>
            <a:r>
              <a:rPr lang="en-US" sz="4000" b="1" dirty="0">
                <a:solidFill>
                  <a:schemeClr val="bg1"/>
                </a:solidFill>
              </a:rPr>
              <a:t>others to act </a:t>
            </a:r>
            <a:r>
              <a:rPr lang="en-US" sz="4000" b="1" dirty="0" smtClean="0">
                <a:solidFill>
                  <a:schemeClr val="bg1"/>
                </a:solidFill>
              </a:rPr>
              <a:t>															depends </a:t>
            </a:r>
            <a:r>
              <a:rPr lang="en-US" sz="4000" b="1" dirty="0">
                <a:solidFill>
                  <a:schemeClr val="bg1"/>
                </a:solidFill>
              </a:rPr>
              <a:t>on our power </a:t>
            </a:r>
            <a:r>
              <a:rPr lang="en-US" sz="4000" b="1" dirty="0" smtClean="0">
                <a:solidFill>
                  <a:schemeClr val="bg1"/>
                </a:solidFill>
              </a:rPr>
              <a:t>													over </a:t>
            </a:r>
            <a:r>
              <a:rPr lang="en-US" sz="4000" b="1" dirty="0">
                <a:solidFill>
                  <a:schemeClr val="bg1"/>
                </a:solidFill>
              </a:rPr>
              <a:t>language. </a:t>
            </a:r>
            <a:endParaRPr lang="en-US" sz="4000" dirty="0">
              <a:solidFill>
                <a:schemeClr val="bg1"/>
              </a:solidFill>
            </a:endParaRPr>
          </a:p>
        </p:txBody>
      </p:sp>
      <p:pic>
        <p:nvPicPr>
          <p:cNvPr id="3" name="Picture 2"/>
          <p:cNvPicPr>
            <a:picLocks noChangeAspect="1"/>
          </p:cNvPicPr>
          <p:nvPr/>
        </p:nvPicPr>
        <p:blipFill>
          <a:blip r:embed="rId2"/>
          <a:stretch>
            <a:fillRect/>
          </a:stretch>
        </p:blipFill>
        <p:spPr>
          <a:xfrm>
            <a:off x="546297" y="1735691"/>
            <a:ext cx="4330503" cy="6558213"/>
          </a:xfrm>
          <a:prstGeom prst="rect">
            <a:avLst/>
          </a:prstGeom>
        </p:spPr>
      </p:pic>
    </p:spTree>
    <p:extLst>
      <p:ext uri="{BB962C8B-B14F-4D97-AF65-F5344CB8AC3E}">
        <p14:creationId xmlns:p14="http://schemas.microsoft.com/office/powerpoint/2010/main" val="62928623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TM03090434[[fn=Wood Type]]</Template>
  <TotalTime>308</TotalTime>
  <Words>682</Words>
  <Application>Microsoft Office PowerPoint</Application>
  <PresentationFormat>Widescreen</PresentationFormat>
  <Paragraphs>118</Paragraphs>
  <Slides>21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2</vt:lpstr>
      <vt:lpstr>3</vt:lpstr>
      <vt:lpstr>Blackadder ITC</vt:lpstr>
      <vt:lpstr>Brush Script MT</vt:lpstr>
      <vt:lpstr>Rockwell</vt:lpstr>
      <vt:lpstr>Rockwell Condensed</vt:lpstr>
      <vt:lpstr>Stencil</vt:lpstr>
      <vt:lpstr>Wingdings</vt:lpstr>
      <vt:lpstr>Wood Type</vt:lpstr>
      <vt:lpstr>The Power of Rhetoric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Powerful Voices: Study in Rhetoric </vt:lpstr>
      <vt:lpstr>PowerPoint Presentation</vt:lpstr>
      <vt:lpstr> Rhetoric: </vt:lpstr>
      <vt:lpstr>PowerPoint Presentation</vt:lpstr>
      <vt:lpstr>  Modes of Argument </vt:lpstr>
      <vt:lpstr> A Few Basic Modes of Argument </vt:lpstr>
      <vt:lpstr> A Few Basic Modes of Argument </vt:lpstr>
      <vt:lpstr> A Few Basic Modes of Argument </vt:lpstr>
      <vt:lpstr> A Few Basic Modes of Argument </vt:lpstr>
      <vt:lpstr> A Few Basic Modes of Argument </vt:lpstr>
      <vt:lpstr> A Few Basic Modes of Argument </vt:lpstr>
    </vt:vector>
  </TitlesOfParts>
  <Company>Hemet Unified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Allyson Cook</dc:creator>
  <cp:lastModifiedBy>Allyson Cook</cp:lastModifiedBy>
  <cp:revision>11</cp:revision>
  <dcterms:created xsi:type="dcterms:W3CDTF">2018-04-24T16:52:58Z</dcterms:created>
  <dcterms:modified xsi:type="dcterms:W3CDTF">2018-04-25T14:45:23Z</dcterms:modified>
</cp:coreProperties>
</file>