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/>
            </a:lvl1pPr>
            <a:lvl2pPr>
              <a:defRPr sz="3600"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4" y="1058560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705622"/>
            <a:ext cx="9070848" cy="2433640"/>
          </a:xfrm>
        </p:spPr>
        <p:txBody>
          <a:bodyPr anchor="t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54268"/>
            <a:ext cx="9068586" cy="2627795"/>
          </a:xfrm>
        </p:spPr>
        <p:txBody>
          <a:bodyPr/>
          <a:lstStyle/>
          <a:p>
            <a:pPr algn="l"/>
            <a:r>
              <a:rPr lang="en-US" sz="5400" dirty="0" smtClean="0"/>
              <a:t>EQ: </a:t>
            </a:r>
            <a:r>
              <a:rPr lang="en-US" sz="4800" cap="none" dirty="0" smtClean="0"/>
              <a:t>How does the literal &amp; figurative meanings of words </a:t>
            </a:r>
            <a:r>
              <a:rPr lang="en-US" sz="4800" cap="none" smtClean="0"/>
              <a:t>change literature’s </a:t>
            </a:r>
            <a:r>
              <a:rPr lang="en-US" sz="4800" cap="none" dirty="0" smtClean="0"/>
              <a:t>impact and implications?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Power of </a:t>
            </a:r>
            <a:r>
              <a:rPr lang="en-US" dirty="0" smtClean="0"/>
              <a:t>Words: Focus Notes Week 2 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642593"/>
            <a:ext cx="10809514" cy="2541477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word in each pair below has the more favorable </a:t>
            </a:r>
            <a:r>
              <a:rPr lang="en-US" b="1" dirty="0"/>
              <a:t>connotation</a:t>
            </a:r>
            <a:r>
              <a:rPr lang="en-US" dirty="0"/>
              <a:t> to you? </a:t>
            </a:r>
            <a:r>
              <a:rPr lang="en-US" dirty="0" smtClean="0"/>
              <a:t>Write down your choice.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029" y="2641962"/>
            <a:ext cx="8675914" cy="4493623"/>
          </a:xfrm>
        </p:spPr>
        <p:txBody>
          <a:bodyPr>
            <a:normAutofit/>
          </a:bodyPr>
          <a:lstStyle/>
          <a:p>
            <a:r>
              <a:rPr lang="en-US" dirty="0" smtClean="0"/>
              <a:t>Thrifty </a:t>
            </a:r>
            <a:r>
              <a:rPr lang="en-US" dirty="0"/>
              <a:t>- penny-pinching</a:t>
            </a:r>
          </a:p>
          <a:p>
            <a:r>
              <a:rPr lang="en-US" dirty="0" smtClean="0"/>
              <a:t>Pushy </a:t>
            </a:r>
            <a:r>
              <a:rPr lang="en-US" dirty="0"/>
              <a:t>- aggressive</a:t>
            </a:r>
          </a:p>
          <a:p>
            <a:r>
              <a:rPr lang="en-US" dirty="0" smtClean="0"/>
              <a:t>Politician </a:t>
            </a:r>
            <a:r>
              <a:rPr lang="en-US" dirty="0"/>
              <a:t>- statesman</a:t>
            </a:r>
          </a:p>
          <a:p>
            <a:r>
              <a:rPr lang="en-US" dirty="0" smtClean="0"/>
              <a:t>Chef </a:t>
            </a:r>
            <a:r>
              <a:rPr lang="en-US" dirty="0"/>
              <a:t>- cook</a:t>
            </a:r>
          </a:p>
          <a:p>
            <a:r>
              <a:rPr lang="en-US" dirty="0" smtClean="0"/>
              <a:t>Slender </a:t>
            </a:r>
            <a:r>
              <a:rPr lang="en-US" dirty="0"/>
              <a:t>- </a:t>
            </a:r>
            <a:r>
              <a:rPr lang="en-US" dirty="0" smtClean="0"/>
              <a:t>skinny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3624" y="748787"/>
            <a:ext cx="9070848" cy="2587752"/>
          </a:xfrm>
        </p:spPr>
        <p:txBody>
          <a:bodyPr/>
          <a:lstStyle/>
          <a:p>
            <a:r>
              <a:rPr lang="en-US" dirty="0" smtClean="0"/>
              <a:t>Euphemism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63624" y="2429492"/>
            <a:ext cx="9070848" cy="2433640"/>
          </a:xfrm>
        </p:spPr>
        <p:txBody>
          <a:bodyPr>
            <a:normAutofit fontScale="70000" lnSpcReduction="20000"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 smtClean="0">
                <a:solidFill>
                  <a:srgbClr val="222222"/>
                </a:solidFill>
                <a:latin typeface="Roboto"/>
              </a:rPr>
              <a:t>[ˈ</a:t>
            </a:r>
            <a:r>
              <a:rPr lang="en-US" altLang="en-US" dirty="0" err="1">
                <a:solidFill>
                  <a:srgbClr val="222222"/>
                </a:solidFill>
                <a:latin typeface="Roboto"/>
              </a:rPr>
              <a:t>yo͞ofəˌ</a:t>
            </a:r>
            <a:r>
              <a:rPr lang="en-US" altLang="en-US" dirty="0" err="1" smtClean="0">
                <a:solidFill>
                  <a:srgbClr val="222222"/>
                </a:solidFill>
                <a:latin typeface="Roboto"/>
              </a:rPr>
              <a:t>mizəm</a:t>
            </a:r>
            <a:r>
              <a:rPr lang="en-US" altLang="en-US" dirty="0" smtClean="0"/>
              <a:t>]				</a:t>
            </a:r>
            <a:r>
              <a:rPr lang="en-US" altLang="en-US" i="1" dirty="0" smtClean="0">
                <a:solidFill>
                  <a:srgbClr val="222222"/>
                </a:solidFill>
                <a:latin typeface="Roboto"/>
              </a:rPr>
              <a:t>noun</a:t>
            </a:r>
            <a:endParaRPr lang="en-US" altLang="en-US" dirty="0">
              <a:solidFill>
                <a:srgbClr val="222222"/>
              </a:solidFill>
              <a:latin typeface="Roboto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 smtClean="0">
                <a:solidFill>
                  <a:srgbClr val="222222"/>
                </a:solidFill>
                <a:latin typeface="Roboto"/>
              </a:rPr>
              <a:t>	a </a:t>
            </a:r>
            <a:r>
              <a:rPr lang="en-US" altLang="en-US" dirty="0">
                <a:solidFill>
                  <a:srgbClr val="222222"/>
                </a:solidFill>
                <a:latin typeface="Roboto"/>
              </a:rPr>
              <a:t>mild or indirect word or </a:t>
            </a:r>
            <a:r>
              <a:rPr lang="en-US" altLang="en-US" dirty="0">
                <a:solidFill>
                  <a:srgbClr val="FF0000"/>
                </a:solidFill>
                <a:latin typeface="Roboto"/>
              </a:rPr>
              <a:t>expression substituted</a:t>
            </a:r>
            <a:r>
              <a:rPr lang="en-US" altLang="en-US" dirty="0">
                <a:solidFill>
                  <a:srgbClr val="222222"/>
                </a:solidFill>
                <a:latin typeface="Roboto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Roboto"/>
              </a:rPr>
              <a:t>for one considered to be too harsh </a:t>
            </a:r>
            <a:r>
              <a:rPr lang="en-US" altLang="en-US" dirty="0">
                <a:solidFill>
                  <a:srgbClr val="222222"/>
                </a:solidFill>
                <a:latin typeface="Roboto"/>
              </a:rPr>
              <a:t>or blunt when referring to something unpleasant or embarrassing</a:t>
            </a:r>
            <a:r>
              <a:rPr lang="en-US" altLang="en-US" dirty="0" smtClean="0">
                <a:solidFill>
                  <a:srgbClr val="222222"/>
                </a:solidFill>
                <a:latin typeface="Roboto"/>
              </a:rPr>
              <a:t>.	</a:t>
            </a:r>
            <a:r>
              <a:rPr lang="en-US" altLang="en-US" sz="3400" dirty="0" smtClean="0">
                <a:solidFill>
                  <a:srgbClr val="878787"/>
                </a:solidFill>
                <a:latin typeface="Roboto"/>
              </a:rPr>
              <a:t>“</a:t>
            </a:r>
            <a:r>
              <a:rPr lang="en-US" altLang="en-US" sz="3400" dirty="0">
                <a:solidFill>
                  <a:srgbClr val="878787"/>
                </a:solidFill>
                <a:latin typeface="Roboto"/>
              </a:rPr>
              <a:t>downsizing” as </a:t>
            </a:r>
            <a:r>
              <a:rPr lang="en-US" altLang="en-US" sz="3400" b="1" dirty="0">
                <a:solidFill>
                  <a:srgbClr val="878787"/>
                </a:solidFill>
                <a:latin typeface="Roboto"/>
              </a:rPr>
              <a:t>a euphemism for</a:t>
            </a:r>
            <a:r>
              <a:rPr lang="en-US" altLang="en-US" sz="3400" dirty="0">
                <a:solidFill>
                  <a:srgbClr val="878787"/>
                </a:solidFill>
                <a:latin typeface="Roboto"/>
              </a:rPr>
              <a:t> cuts"</a:t>
            </a:r>
            <a:endParaRPr lang="en-US" altLang="en-US" sz="3400" dirty="0">
              <a:solidFill>
                <a:srgbClr val="222222"/>
              </a:solidFill>
              <a:latin typeface="Roboto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55838"/>
              </p:ext>
            </p:extLst>
          </p:nvPr>
        </p:nvGraphicFramePr>
        <p:xfrm>
          <a:off x="1066800" y="4343400"/>
          <a:ext cx="9753600" cy="1257299"/>
        </p:xfrm>
        <a:graphic>
          <a:graphicData uri="http://schemas.openxmlformats.org/drawingml/2006/table">
            <a:tbl>
              <a:tblPr/>
              <a:tblGrid>
                <a:gridCol w="1413353">
                  <a:extLst>
                    <a:ext uri="{9D8B030D-6E8A-4147-A177-3AD203B41FA5}">
                      <a16:colId xmlns:a16="http://schemas.microsoft.com/office/drawing/2014/main" val="2772309348"/>
                    </a:ext>
                  </a:extLst>
                </a:gridCol>
                <a:gridCol w="8340247">
                  <a:extLst>
                    <a:ext uri="{9D8B030D-6E8A-4147-A177-3AD203B41FA5}">
                      <a16:colId xmlns:a16="http://schemas.microsoft.com/office/drawing/2014/main" val="2524657902"/>
                    </a:ext>
                  </a:extLst>
                </a:gridCol>
              </a:tblGrid>
              <a:tr h="1257299">
                <a:tc>
                  <a:txBody>
                    <a:bodyPr/>
                    <a:lstStyle/>
                    <a:p>
                      <a:pPr fontAlgn="t"/>
                      <a:endParaRPr lang="en-US" i="1" dirty="0" smtClean="0">
                        <a:effectLst/>
                      </a:endParaRPr>
                    </a:p>
                    <a:p>
                      <a:pPr fontAlgn="t"/>
                      <a:r>
                        <a:rPr lang="en-US" i="1" dirty="0" smtClean="0">
                          <a:effectLst/>
                        </a:rPr>
                        <a:t>synonyms</a:t>
                      </a:r>
                      <a:r>
                        <a:rPr lang="en-US" i="1" dirty="0">
                          <a:effectLst/>
                        </a:rPr>
                        <a:t>:</a:t>
                      </a:r>
                    </a:p>
                  </a:txBody>
                  <a:tcPr marR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</a:rPr>
                        <a:t>polite term, 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</a:rPr>
                        <a:t>indirect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</a:rPr>
                        <a:t>term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</a:rPr>
                        <a:t>, 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</a:rPr>
                        <a:t>circumlocution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</a:rPr>
                        <a:t>, 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</a:rPr>
                        <a:t>substitute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</a:rPr>
                        <a:t>, </a:t>
                      </a:r>
                      <a:endParaRPr lang="en-US" sz="2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</a:rPr>
                        <a:t>alternative,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</a:rPr>
                        <a:t>understatement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</a:rPr>
                        <a:t>, 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</a:rPr>
                        <a:t>genteelism</a:t>
                      </a:r>
                    </a:p>
                    <a:p>
                      <a:r>
                        <a:rPr lang="en-US" dirty="0" smtClean="0">
                          <a:solidFill>
                            <a:srgbClr val="878787"/>
                          </a:solidFill>
                          <a:effectLst/>
                        </a:rPr>
                        <a:t>"</a:t>
                      </a:r>
                      <a:r>
                        <a:rPr lang="en-US" dirty="0">
                          <a:solidFill>
                            <a:srgbClr val="878787"/>
                          </a:solidFill>
                          <a:effectLst/>
                        </a:rPr>
                        <a:t>'influential person' is the local euphemism for underworld don"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21593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66800" y="333653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22" y="550305"/>
            <a:ext cx="11383252" cy="2704763"/>
          </a:xfrm>
        </p:spPr>
        <p:txBody>
          <a:bodyPr>
            <a:normAutofit/>
          </a:bodyPr>
          <a:lstStyle/>
          <a:p>
            <a:r>
              <a:rPr lang="en-US" sz="4400" dirty="0"/>
              <a:t>The closer a word is to describing what an individual believes about </a:t>
            </a:r>
            <a:r>
              <a:rPr lang="en-US" sz="4400" dirty="0" smtClean="0"/>
              <a:t>him/herself</a:t>
            </a:r>
            <a:r>
              <a:rPr lang="en-US" sz="4400" dirty="0"/>
              <a:t>, the </a:t>
            </a:r>
            <a:r>
              <a:rPr lang="en-US" sz="4400" dirty="0" smtClean="0"/>
              <a:t>more positive </a:t>
            </a:r>
            <a:r>
              <a:rPr lang="en-US" sz="4400" dirty="0"/>
              <a:t>the </a:t>
            </a:r>
            <a:r>
              <a:rPr lang="en-US" sz="4400" b="1" dirty="0"/>
              <a:t>euphemism</a:t>
            </a:r>
            <a:r>
              <a:rPr lang="en-US" sz="4400" dirty="0"/>
              <a:t> becomes. Thus: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82" y="3255068"/>
            <a:ext cx="11498892" cy="3931920"/>
          </a:xfrm>
        </p:spPr>
        <p:txBody>
          <a:bodyPr/>
          <a:lstStyle/>
          <a:p>
            <a:r>
              <a:rPr lang="en-US" dirty="0"/>
              <a:t>I am a genius / You are a nerd / He is a show-off</a:t>
            </a:r>
          </a:p>
          <a:p>
            <a:r>
              <a:rPr lang="en-US" dirty="0" smtClean="0"/>
              <a:t>I </a:t>
            </a:r>
            <a:r>
              <a:rPr lang="en-US" dirty="0"/>
              <a:t>am a brilliant conversationalist / You “talk a lot” / She “never shuts 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for more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4171168"/>
            <a:ext cx="9070848" cy="968096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FF00FF"/>
                </a:solidFill>
              </a:rPr>
              <a:t>Yes, we are gluing this in our IN…</a:t>
            </a:r>
            <a:endParaRPr lang="en-US" sz="3200" i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3624" y="866758"/>
            <a:ext cx="9070848" cy="2587752"/>
          </a:xfrm>
        </p:spPr>
        <p:txBody>
          <a:bodyPr/>
          <a:lstStyle/>
          <a:p>
            <a:r>
              <a:rPr lang="en-US" dirty="0"/>
              <a:t>Denotation: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dictionary and literal meaning of a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Connotation: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emotional, contextual, and/or cultural </a:t>
            </a:r>
            <a:r>
              <a:rPr lang="en-US" dirty="0"/>
              <a:t>meaning attached to a word; shades </a:t>
            </a:r>
            <a:r>
              <a:rPr lang="en-US" dirty="0" smtClean="0"/>
              <a:t>and degrees </a:t>
            </a:r>
            <a:r>
              <a:rPr lang="en-US" dirty="0"/>
              <a:t>of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Home, House, Residence, </a:t>
            </a:r>
            <a:r>
              <a:rPr lang="en-US" b="1" dirty="0" smtClean="0"/>
              <a:t>Dwelling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Denotation: </a:t>
            </a:r>
            <a:r>
              <a:rPr lang="en-US" dirty="0" smtClean="0"/>
              <a:t>These words all mean a place in which someone lives.</a:t>
            </a:r>
          </a:p>
        </p:txBody>
      </p:sp>
    </p:spTree>
    <p:extLst>
      <p:ext uri="{BB962C8B-B14F-4D97-AF65-F5344CB8AC3E}">
        <p14:creationId xmlns:p14="http://schemas.microsoft.com/office/powerpoint/2010/main" val="29824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Home, House, Residence, Dwelling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5" y="1691014"/>
            <a:ext cx="11235847" cy="49352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Connotation:</a:t>
            </a:r>
          </a:p>
          <a:p>
            <a:r>
              <a:rPr lang="en-US" b="1" dirty="0"/>
              <a:t>Home</a:t>
            </a:r>
            <a:r>
              <a:rPr lang="en-US" dirty="0"/>
              <a:t>: cozy, loving, comfortable, security, images or feelings of </a:t>
            </a:r>
            <a:r>
              <a:rPr lang="en-US" dirty="0" smtClean="0"/>
              <a:t>people you </a:t>
            </a:r>
            <a:r>
              <a:rPr lang="en-US" dirty="0"/>
              <a:t>associate with it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could also opposite --depending upon a person’s experiences.</a:t>
            </a:r>
          </a:p>
          <a:p>
            <a:pPr lvl="1"/>
            <a:r>
              <a:rPr lang="en-US" dirty="0"/>
              <a:t>(Traditionally, the connotation is “cozy, loving,” etc., and a </a:t>
            </a:r>
            <a:r>
              <a:rPr lang="en-US" dirty="0" smtClean="0"/>
              <a:t>reader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should </a:t>
            </a:r>
            <a:r>
              <a:rPr lang="en-US" dirty="0"/>
              <a:t>be aware of this and other connotations in a </a:t>
            </a:r>
            <a:r>
              <a:rPr lang="en-US" dirty="0" smtClean="0"/>
              <a:t>reading  </a:t>
            </a:r>
          </a:p>
          <a:p>
            <a:pPr marL="274320" lvl="1" indent="0">
              <a:buNone/>
            </a:pPr>
            <a:r>
              <a:rPr lang="en-US" dirty="0" smtClean="0"/>
              <a:t>  passage</a:t>
            </a:r>
            <a:r>
              <a:rPr lang="en-US" dirty="0"/>
              <a:t>.)</a:t>
            </a:r>
          </a:p>
          <a:p>
            <a:r>
              <a:rPr lang="en-US" b="1" dirty="0"/>
              <a:t>House</a:t>
            </a:r>
            <a:r>
              <a:rPr lang="en-US" dirty="0"/>
              <a:t>: the actual building or structure</a:t>
            </a:r>
          </a:p>
          <a:p>
            <a:r>
              <a:rPr lang="en-US" b="1" dirty="0"/>
              <a:t>Residence</a:t>
            </a:r>
            <a:r>
              <a:rPr lang="en-US" dirty="0"/>
              <a:t>: Cold, no feeling</a:t>
            </a:r>
          </a:p>
          <a:p>
            <a:r>
              <a:rPr lang="en-US" b="1" dirty="0"/>
              <a:t>Dwelling</a:t>
            </a:r>
            <a:r>
              <a:rPr lang="en-US" dirty="0"/>
              <a:t>: primitive or basic (picture a cave,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5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42" y="642594"/>
            <a:ext cx="11799518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Vagrants, people with no </a:t>
            </a:r>
            <a:r>
              <a:rPr lang="en-US" b="1" dirty="0" err="1" smtClean="0"/>
              <a:t>address,homeless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Connotation</a:t>
            </a:r>
          </a:p>
          <a:p>
            <a:r>
              <a:rPr lang="en-US" b="1" dirty="0" smtClean="0"/>
              <a:t>Vagrants</a:t>
            </a:r>
            <a:r>
              <a:rPr lang="en-US" dirty="0"/>
              <a:t>: nuisance</a:t>
            </a:r>
          </a:p>
          <a:p>
            <a:r>
              <a:rPr lang="en-US" b="1" dirty="0"/>
              <a:t>People with no address</a:t>
            </a:r>
            <a:r>
              <a:rPr lang="en-US" dirty="0"/>
              <a:t>: official, neutral, businesslike</a:t>
            </a:r>
          </a:p>
          <a:p>
            <a:r>
              <a:rPr lang="en-US" b="1" dirty="0"/>
              <a:t>Homeless</a:t>
            </a:r>
            <a:r>
              <a:rPr lang="en-US" dirty="0"/>
              <a:t>: object of pity/charity, not as negative as vagrant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6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Listen to these three sentences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6197" y="642593"/>
            <a:ext cx="10549003" cy="5611250"/>
          </a:xfrm>
        </p:spPr>
        <p:txBody>
          <a:bodyPr>
            <a:normAutofit/>
          </a:bodyPr>
          <a:lstStyle/>
          <a:p>
            <a:r>
              <a:rPr lang="en-US" dirty="0"/>
              <a:t>What is the general meaning of each of the three sentences about Annette?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the </a:t>
            </a:r>
            <a:r>
              <a:rPr lang="en-US" dirty="0" smtClean="0"/>
              <a:t>words “surprised</a:t>
            </a:r>
            <a:r>
              <a:rPr lang="en-US" dirty="0"/>
              <a:t>,” “amazed,” and “astonished” have approximately the same denotation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6123214"/>
          </a:xfrm>
        </p:spPr>
        <p:txBody>
          <a:bodyPr>
            <a:normAutofit/>
          </a:bodyPr>
          <a:lstStyle/>
          <a:p>
            <a:r>
              <a:rPr lang="en-US" dirty="0"/>
              <a:t>What additional meanings are suggested by “astonish?”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Would </a:t>
            </a:r>
            <a:r>
              <a:rPr lang="en-US" dirty="0"/>
              <a:t>one be more likely to be</a:t>
            </a:r>
            <a:br>
              <a:rPr lang="en-US" dirty="0"/>
            </a:br>
            <a:r>
              <a:rPr lang="en-US" dirty="0"/>
              <a:t>surprised or astonished at seeing a ghost?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110</TotalTime>
  <Words>351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Garamond</vt:lpstr>
      <vt:lpstr>Roboto</vt:lpstr>
      <vt:lpstr>Savon</vt:lpstr>
      <vt:lpstr>EQ: How does the literal &amp; figurative meanings of words change literature’s impact and implications?</vt:lpstr>
      <vt:lpstr>Denotation:</vt:lpstr>
      <vt:lpstr>Connotation:</vt:lpstr>
      <vt:lpstr>Home, House, Residence, Dwelling</vt:lpstr>
      <vt:lpstr>Home, House, Residence, Dwelling</vt:lpstr>
      <vt:lpstr>Vagrants, people with no address,homeless</vt:lpstr>
      <vt:lpstr>Practice:</vt:lpstr>
      <vt:lpstr>What is the general meaning of each of the three sentences about Annette?   Do the words “surprised,” “amazed,” and “astonished” have approximately the same denotation?</vt:lpstr>
      <vt:lpstr>What additional meanings are suggested by “astonish?”   Would one be more likely to be surprised or astonished at seeing a ghost?</vt:lpstr>
      <vt:lpstr>Which word in each pair below has the more favorable connotation to you? Write down your choice. </vt:lpstr>
      <vt:lpstr>Euphemism</vt:lpstr>
      <vt:lpstr>The closer a word is to describing what an individual believes about him/herself, the more positive the euphemism becomes. Thus:</vt:lpstr>
      <vt:lpstr>Time for more</vt:lpstr>
    </vt:vector>
  </TitlesOfParts>
  <Company>Hemet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WOrds</dc:title>
  <dc:creator>Allyson Cook</dc:creator>
  <cp:lastModifiedBy>Allyson Cook</cp:lastModifiedBy>
  <cp:revision>5</cp:revision>
  <dcterms:created xsi:type="dcterms:W3CDTF">2018-01-10T15:24:57Z</dcterms:created>
  <dcterms:modified xsi:type="dcterms:W3CDTF">2018-01-10T17:15:31Z</dcterms:modified>
</cp:coreProperties>
</file>