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74" r:id="rId3"/>
    <p:sldId id="263" r:id="rId4"/>
    <p:sldId id="270" r:id="rId5"/>
    <p:sldId id="271" r:id="rId6"/>
    <p:sldId id="272" r:id="rId7"/>
    <p:sldId id="273" r:id="rId8"/>
    <p:sldId id="275" r:id="rId9"/>
    <p:sldId id="278" r:id="rId10"/>
    <p:sldId id="279" r:id="rId11"/>
    <p:sldId id="276" r:id="rId12"/>
    <p:sldId id="280" r:id="rId13"/>
    <p:sldId id="277" r:id="rId14"/>
    <p:sldId id="285" r:id="rId15"/>
    <p:sldId id="281" r:id="rId16"/>
    <p:sldId id="282" r:id="rId17"/>
    <p:sldId id="283" r:id="rId18"/>
    <p:sldId id="284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AA6B-3BEF-4748-BFA0-07AFDB06543C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1989-927E-4034-8205-331A74684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444" y="99611"/>
            <a:ext cx="8610600" cy="1293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042290"/>
            <a:ext cx="11511419" cy="5521348"/>
          </a:xfrm>
        </p:spPr>
        <p:txBody>
          <a:bodyPr/>
          <a:lstStyle>
            <a:lvl1pPr>
              <a:defRPr sz="4000"/>
            </a:lvl1pPr>
            <a:lvl2pPr>
              <a:defRPr sz="3600">
                <a:solidFill>
                  <a:srgbClr val="92D050"/>
                </a:solidFill>
              </a:defRPr>
            </a:lvl2pPr>
            <a:lvl3pPr>
              <a:defRPr sz="3200">
                <a:solidFill>
                  <a:srgbClr val="FFC000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2      2017  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Painted Faces &amp; Long Hair  p 58</a:t>
            </a:r>
            <a:endParaRPr lang="en-US" dirty="0"/>
          </a:p>
        </p:txBody>
      </p:sp>
      <p:pic>
        <p:nvPicPr>
          <p:cNvPr id="5" name="Picture 4" descr="StreamOneEnglish - The &lt;strong&gt;Lord&lt;/strong&gt; &lt;strong&gt;of the Flies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8" y="2235110"/>
            <a:ext cx="5613686" cy="4328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8358" y="1741117"/>
            <a:ext cx="57557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key ideas: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It has been a while…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Ralph spots a ship but the fire is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 hunters have their first kill- but their job was the fire! Ralph is ticked at Jack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Jack lashes out at Piggy and breaks his glasses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hey dance and eat roasted meat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60" y="1995759"/>
            <a:ext cx="2443220" cy="208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" y="1778609"/>
            <a:ext cx="28575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444" y="99611"/>
            <a:ext cx="8610600" cy="896853"/>
          </a:xfrm>
        </p:spPr>
        <p:txBody>
          <a:bodyPr/>
          <a:lstStyle/>
          <a:p>
            <a:r>
              <a:rPr lang="en-US" dirty="0" smtClean="0"/>
              <a:t>Group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4" y="303755"/>
            <a:ext cx="2619375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" y="3909345"/>
            <a:ext cx="3436552" cy="147771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4" y="285010"/>
            <a:ext cx="2286000" cy="1819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0876" y="953268"/>
            <a:ext cx="59786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symbols (so far):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Create a visually pleasing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graphic representation of these 5 symbols in </a:t>
            </a:r>
            <a:r>
              <a:rPr lang="en-US" sz="32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Lord of the Flies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Label the symbol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xplain what it stands for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 each chapter it is featured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ach group member should be responsible for one symbol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706" y="5387063"/>
            <a:ext cx="534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You may use any resources you have available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60" y="1995759"/>
            <a:ext cx="2443220" cy="2088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2" y="1778609"/>
            <a:ext cx="285750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444" y="99611"/>
            <a:ext cx="8610600" cy="896853"/>
          </a:xfrm>
        </p:spPr>
        <p:txBody>
          <a:bodyPr/>
          <a:lstStyle/>
          <a:p>
            <a:r>
              <a:rPr lang="en-US" dirty="0" smtClean="0"/>
              <a:t>Group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4" y="303755"/>
            <a:ext cx="2619375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" y="3909345"/>
            <a:ext cx="3436552" cy="147771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54" y="285010"/>
            <a:ext cx="2286000" cy="1819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0876" y="953268"/>
            <a:ext cx="597869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symbols (so far):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Create a visually pleasing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graphic representation of these 5 symbols in </a:t>
            </a:r>
            <a:r>
              <a:rPr lang="en-US" sz="32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Lord of the Flies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Label the symbol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xplain what it stands for</a:t>
            </a:r>
          </a:p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 each chapter it is featured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ach group member should be responsible for one symbol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706" y="5387063"/>
            <a:ext cx="534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You may use any resources you have available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9342" y="5946496"/>
            <a:ext cx="817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Go to Google Class and answer the Question for +10 pts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November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“finished” when:</a:t>
            </a:r>
          </a:p>
          <a:p>
            <a:pPr marL="742950" indent="-742950"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Symbol poster turned 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2.  Google Question answered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Unit 4 TASK 8 –three articles are analyzed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 Read Chapters 1-6 of Lord of the Flies for success on Friday’s Quiz #7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 Unit 4 TASK 9 Part 1 Chapters 1-4 &amp;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Unit 4 TASK 9 Part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Chapters 5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-8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November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Week 15 </a:t>
            </a:r>
            <a:r>
              <a:rPr lang="en-US" sz="4400" i="1" dirty="0" smtClean="0"/>
              <a:t>LOTF</a:t>
            </a:r>
            <a:r>
              <a:rPr lang="en-US" sz="4400" dirty="0" smtClean="0"/>
              <a:t> Focus Notes</a:t>
            </a:r>
          </a:p>
          <a:p>
            <a:r>
              <a:rPr lang="en-US" sz="4400" dirty="0" smtClean="0"/>
              <a:t>EQ: How does society influence and shape the individual?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32" y="3861990"/>
            <a:ext cx="4475967" cy="299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630"/>
            <a:ext cx="4439954" cy="2856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4" y="3861990"/>
            <a:ext cx="3011259" cy="37640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0152" y="4772170"/>
            <a:ext cx="575360" cy="338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4022" y="6688775"/>
            <a:ext cx="2871489" cy="785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65776"/>
              </p:ext>
            </p:extLst>
          </p:nvPr>
        </p:nvGraphicFramePr>
        <p:xfrm>
          <a:off x="413358" y="1377863"/>
          <a:ext cx="11498895" cy="502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384">
                  <a:extLst>
                    <a:ext uri="{9D8B030D-6E8A-4147-A177-3AD203B41FA5}">
                      <a16:colId xmlns:a16="http://schemas.microsoft.com/office/drawing/2014/main" val="1894278801"/>
                    </a:ext>
                  </a:extLst>
                </a:gridCol>
                <a:gridCol w="5636712">
                  <a:extLst>
                    <a:ext uri="{9D8B030D-6E8A-4147-A177-3AD203B41FA5}">
                      <a16:colId xmlns:a16="http://schemas.microsoft.com/office/drawing/2014/main" val="2393572202"/>
                    </a:ext>
                  </a:extLst>
                </a:gridCol>
                <a:gridCol w="2455102">
                  <a:extLst>
                    <a:ext uri="{9D8B030D-6E8A-4147-A177-3AD203B41FA5}">
                      <a16:colId xmlns:a16="http://schemas.microsoft.com/office/drawing/2014/main" val="421834705"/>
                    </a:ext>
                  </a:extLst>
                </a:gridCol>
                <a:gridCol w="1778697">
                  <a:extLst>
                    <a:ext uri="{9D8B030D-6E8A-4147-A177-3AD203B41FA5}">
                      <a16:colId xmlns:a16="http://schemas.microsoft.com/office/drawing/2014/main" val="2200590818"/>
                    </a:ext>
                  </a:extLst>
                </a:gridCol>
              </a:tblGrid>
              <a:tr h="237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Chapter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What happens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Themes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Symbol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593734"/>
                  </a:ext>
                </a:extLst>
              </a:tr>
              <a:tr h="149068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>
                          <a:effectLst/>
                        </a:rPr>
                        <a:t>The Sound of the Shell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</a:rPr>
                        <a:t>The boys’ first day on the island…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The boys are stranded on the island after a plane crash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Ralph and Piggy find a conch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Ralph is elected leader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Innocence;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Order and disorder;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Leadership;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Civilization and savagery;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Good and evil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 </a:t>
                      </a:r>
                      <a:r>
                        <a:rPr lang="en-US" sz="2800" dirty="0" smtClean="0">
                          <a:effectLst/>
                        </a:rPr>
                        <a:t>conch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scar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47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8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59412"/>
              </p:ext>
            </p:extLst>
          </p:nvPr>
        </p:nvGraphicFramePr>
        <p:xfrm>
          <a:off x="300627" y="2193925"/>
          <a:ext cx="11884069" cy="3172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428">
                  <a:extLst>
                    <a:ext uri="{9D8B030D-6E8A-4147-A177-3AD203B41FA5}">
                      <a16:colId xmlns:a16="http://schemas.microsoft.com/office/drawing/2014/main" val="2011840723"/>
                    </a:ext>
                  </a:extLst>
                </a:gridCol>
                <a:gridCol w="4546948">
                  <a:extLst>
                    <a:ext uri="{9D8B030D-6E8A-4147-A177-3AD203B41FA5}">
                      <a16:colId xmlns:a16="http://schemas.microsoft.com/office/drawing/2014/main" val="2752485778"/>
                    </a:ext>
                  </a:extLst>
                </a:gridCol>
                <a:gridCol w="3607416">
                  <a:extLst>
                    <a:ext uri="{9D8B030D-6E8A-4147-A177-3AD203B41FA5}">
                      <a16:colId xmlns:a16="http://schemas.microsoft.com/office/drawing/2014/main" val="1860612104"/>
                    </a:ext>
                  </a:extLst>
                </a:gridCol>
                <a:gridCol w="1838277">
                  <a:extLst>
                    <a:ext uri="{9D8B030D-6E8A-4147-A177-3AD203B41FA5}">
                      <a16:colId xmlns:a16="http://schemas.microsoft.com/office/drawing/2014/main" val="1873011071"/>
                    </a:ext>
                  </a:extLst>
                </a:gridCol>
              </a:tblGrid>
              <a:tr h="124011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2. Fire </a:t>
                      </a:r>
                      <a:r>
                        <a:rPr lang="en-US" sz="2800" dirty="0">
                          <a:effectLst/>
                        </a:rPr>
                        <a:t>on the Mountain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baseline="0" dirty="0">
                          <a:solidFill>
                            <a:schemeClr val="bg1"/>
                          </a:solidFill>
                          <a:effectLst/>
                        </a:rPr>
                        <a:t>Later that day…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boys light a fire to attract a ship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forest catches fire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A </a:t>
                      </a:r>
                      <a:r>
                        <a:rPr lang="en-US" sz="2800" b="0" baseline="0" dirty="0" err="1">
                          <a:solidFill>
                            <a:schemeClr val="bg1"/>
                          </a:solidFill>
                          <a:effectLst/>
                        </a:rPr>
                        <a:t>littlun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 disappears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Order and disorder;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Leadership;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Fear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conch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Piggy’s glasses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Fire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064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73772"/>
              </p:ext>
            </p:extLst>
          </p:nvPr>
        </p:nvGraphicFramePr>
        <p:xfrm>
          <a:off x="300627" y="1737360"/>
          <a:ext cx="11884069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165">
                  <a:extLst>
                    <a:ext uri="{9D8B030D-6E8A-4147-A177-3AD203B41FA5}">
                      <a16:colId xmlns:a16="http://schemas.microsoft.com/office/drawing/2014/main" val="3449121156"/>
                    </a:ext>
                  </a:extLst>
                </a:gridCol>
                <a:gridCol w="4561685">
                  <a:extLst>
                    <a:ext uri="{9D8B030D-6E8A-4147-A177-3AD203B41FA5}">
                      <a16:colId xmlns:a16="http://schemas.microsoft.com/office/drawing/2014/main" val="4173973765"/>
                    </a:ext>
                  </a:extLst>
                </a:gridCol>
                <a:gridCol w="3632548">
                  <a:extLst>
                    <a:ext uri="{9D8B030D-6E8A-4147-A177-3AD203B41FA5}">
                      <a16:colId xmlns:a16="http://schemas.microsoft.com/office/drawing/2014/main" val="1159403195"/>
                    </a:ext>
                  </a:extLst>
                </a:gridCol>
                <a:gridCol w="1825671">
                  <a:extLst>
                    <a:ext uri="{9D8B030D-6E8A-4147-A177-3AD203B41FA5}">
                      <a16:colId xmlns:a16="http://schemas.microsoft.com/office/drawing/2014/main" val="1214810870"/>
                    </a:ext>
                  </a:extLst>
                </a:gridCol>
              </a:tblGrid>
              <a:tr h="237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Chapter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What happens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Themes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Symbol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08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73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02644"/>
              </p:ext>
            </p:extLst>
          </p:nvPr>
        </p:nvGraphicFramePr>
        <p:xfrm>
          <a:off x="225468" y="2193925"/>
          <a:ext cx="11959227" cy="36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573">
                  <a:extLst>
                    <a:ext uri="{9D8B030D-6E8A-4147-A177-3AD203B41FA5}">
                      <a16:colId xmlns:a16="http://schemas.microsoft.com/office/drawing/2014/main" val="517528026"/>
                    </a:ext>
                  </a:extLst>
                </a:gridCol>
                <a:gridCol w="5862365">
                  <a:extLst>
                    <a:ext uri="{9D8B030D-6E8A-4147-A177-3AD203B41FA5}">
                      <a16:colId xmlns:a16="http://schemas.microsoft.com/office/drawing/2014/main" val="3406211388"/>
                    </a:ext>
                  </a:extLst>
                </a:gridCol>
                <a:gridCol w="2314572">
                  <a:extLst>
                    <a:ext uri="{9D8B030D-6E8A-4147-A177-3AD203B41FA5}">
                      <a16:colId xmlns:a16="http://schemas.microsoft.com/office/drawing/2014/main" val="291063452"/>
                    </a:ext>
                  </a:extLst>
                </a:gridCol>
                <a:gridCol w="2088717">
                  <a:extLst>
                    <a:ext uri="{9D8B030D-6E8A-4147-A177-3AD203B41FA5}">
                      <a16:colId xmlns:a16="http://schemas.microsoft.com/office/drawing/2014/main" val="250769091"/>
                    </a:ext>
                  </a:extLst>
                </a:gridCol>
              </a:tblGrid>
              <a:tr h="149068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3. Huts </a:t>
                      </a:r>
                      <a:r>
                        <a:rPr lang="en-US" sz="2800" dirty="0">
                          <a:effectLst/>
                        </a:rPr>
                        <a:t>on the Beach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baseline="0" dirty="0">
                          <a:solidFill>
                            <a:schemeClr val="bg1"/>
                          </a:solidFill>
                          <a:effectLst/>
                        </a:rPr>
                        <a:t>Some days later…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Ralph thinks that having the signal fire and building shelters is important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Jack thinks that hunting is more important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boys are frightened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Civilization and savagery;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Power;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Fear;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Good and evil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Fire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beast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(nightmares)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7464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540112"/>
              </p:ext>
            </p:extLst>
          </p:nvPr>
        </p:nvGraphicFramePr>
        <p:xfrm>
          <a:off x="225469" y="1737360"/>
          <a:ext cx="11966532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607">
                  <a:extLst>
                    <a:ext uri="{9D8B030D-6E8A-4147-A177-3AD203B41FA5}">
                      <a16:colId xmlns:a16="http://schemas.microsoft.com/office/drawing/2014/main" val="3449121156"/>
                    </a:ext>
                  </a:extLst>
                </a:gridCol>
                <a:gridCol w="5865946">
                  <a:extLst>
                    <a:ext uri="{9D8B030D-6E8A-4147-A177-3AD203B41FA5}">
                      <a16:colId xmlns:a16="http://schemas.microsoft.com/office/drawing/2014/main" val="4173973765"/>
                    </a:ext>
                  </a:extLst>
                </a:gridCol>
                <a:gridCol w="2360060">
                  <a:extLst>
                    <a:ext uri="{9D8B030D-6E8A-4147-A177-3AD203B41FA5}">
                      <a16:colId xmlns:a16="http://schemas.microsoft.com/office/drawing/2014/main" val="1159403195"/>
                    </a:ext>
                  </a:extLst>
                </a:gridCol>
                <a:gridCol w="2045919">
                  <a:extLst>
                    <a:ext uri="{9D8B030D-6E8A-4147-A177-3AD203B41FA5}">
                      <a16:colId xmlns:a16="http://schemas.microsoft.com/office/drawing/2014/main" val="1214810870"/>
                    </a:ext>
                  </a:extLst>
                </a:gridCol>
              </a:tblGrid>
              <a:tr h="237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Chapter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What happens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Themes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Symbol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08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70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55233"/>
              </p:ext>
            </p:extLst>
          </p:nvPr>
        </p:nvGraphicFramePr>
        <p:xfrm>
          <a:off x="162837" y="1751756"/>
          <a:ext cx="12021857" cy="454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1346">
                  <a:extLst>
                    <a:ext uri="{9D8B030D-6E8A-4147-A177-3AD203B41FA5}">
                      <a16:colId xmlns:a16="http://schemas.microsoft.com/office/drawing/2014/main" val="3285651154"/>
                    </a:ext>
                  </a:extLst>
                </a:gridCol>
                <a:gridCol w="5301640">
                  <a:extLst>
                    <a:ext uri="{9D8B030D-6E8A-4147-A177-3AD203B41FA5}">
                      <a16:colId xmlns:a16="http://schemas.microsoft.com/office/drawing/2014/main" val="4237694520"/>
                    </a:ext>
                  </a:extLst>
                </a:gridCol>
                <a:gridCol w="2790174">
                  <a:extLst>
                    <a:ext uri="{9D8B030D-6E8A-4147-A177-3AD203B41FA5}">
                      <a16:colId xmlns:a16="http://schemas.microsoft.com/office/drawing/2014/main" val="43600756"/>
                    </a:ext>
                  </a:extLst>
                </a:gridCol>
                <a:gridCol w="1778697">
                  <a:extLst>
                    <a:ext uri="{9D8B030D-6E8A-4147-A177-3AD203B41FA5}">
                      <a16:colId xmlns:a16="http://schemas.microsoft.com/office/drawing/2014/main" val="348459140"/>
                    </a:ext>
                  </a:extLst>
                </a:gridCol>
              </a:tblGrid>
              <a:tr h="174125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4. Painted </a:t>
                      </a:r>
                      <a:r>
                        <a:rPr lang="en-US" sz="2800" dirty="0">
                          <a:effectLst/>
                        </a:rPr>
                        <a:t>Faces &amp; Long Hair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baseline="0" dirty="0">
                          <a:solidFill>
                            <a:schemeClr val="bg1"/>
                          </a:solidFill>
                          <a:effectLst/>
                        </a:rPr>
                        <a:t>More days later  – 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  <a:effectLst/>
                        </a:rPr>
                        <a:t>(the </a:t>
                      </a:r>
                      <a:r>
                        <a:rPr lang="en-US" sz="2800" b="0" i="1" baseline="0" dirty="0">
                          <a:solidFill>
                            <a:schemeClr val="bg1"/>
                          </a:solidFill>
                          <a:effectLst/>
                        </a:rPr>
                        <a:t>day that the ship passed 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  <a:effectLst/>
                        </a:rPr>
                        <a:t>by)</a:t>
                      </a:r>
                      <a:endParaRPr lang="en-US" sz="2800" b="0" i="1" baseline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Ralph sees a ship passing but the fire has gone out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Jack has killed a 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pig, 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which they roast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boys have painted their faces. They dance, chanting: “Kill the pig…”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Innocence and corruption;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Good and evil;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Civilization and savagery;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Leadership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Fire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Piggy’s glasses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pig hunt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466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89450"/>
              </p:ext>
            </p:extLst>
          </p:nvPr>
        </p:nvGraphicFramePr>
        <p:xfrm>
          <a:off x="170144" y="1295191"/>
          <a:ext cx="12021856" cy="456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477">
                  <a:extLst>
                    <a:ext uri="{9D8B030D-6E8A-4147-A177-3AD203B41FA5}">
                      <a16:colId xmlns:a16="http://schemas.microsoft.com/office/drawing/2014/main" val="3449121156"/>
                    </a:ext>
                  </a:extLst>
                </a:gridCol>
                <a:gridCol w="5285984">
                  <a:extLst>
                    <a:ext uri="{9D8B030D-6E8A-4147-A177-3AD203B41FA5}">
                      <a16:colId xmlns:a16="http://schemas.microsoft.com/office/drawing/2014/main" val="4173973765"/>
                    </a:ext>
                  </a:extLst>
                </a:gridCol>
                <a:gridCol w="2830882">
                  <a:extLst>
                    <a:ext uri="{9D8B030D-6E8A-4147-A177-3AD203B41FA5}">
                      <a16:colId xmlns:a16="http://schemas.microsoft.com/office/drawing/2014/main" val="1159403195"/>
                    </a:ext>
                  </a:extLst>
                </a:gridCol>
                <a:gridCol w="1750513">
                  <a:extLst>
                    <a:ext uri="{9D8B030D-6E8A-4147-A177-3AD203B41FA5}">
                      <a16:colId xmlns:a16="http://schemas.microsoft.com/office/drawing/2014/main" val="1214810870"/>
                    </a:ext>
                  </a:extLst>
                </a:gridCol>
              </a:tblGrid>
              <a:tr h="2376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Chapter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What happens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Themes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Symbol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083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50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94907"/>
              </p:ext>
            </p:extLst>
          </p:nvPr>
        </p:nvGraphicFramePr>
        <p:xfrm>
          <a:off x="250520" y="1427966"/>
          <a:ext cx="11786991" cy="456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488">
                  <a:extLst>
                    <a:ext uri="{9D8B030D-6E8A-4147-A177-3AD203B41FA5}">
                      <a16:colId xmlns:a16="http://schemas.microsoft.com/office/drawing/2014/main" val="1060322616"/>
                    </a:ext>
                  </a:extLst>
                </a:gridCol>
                <a:gridCol w="4878486">
                  <a:extLst>
                    <a:ext uri="{9D8B030D-6E8A-4147-A177-3AD203B41FA5}">
                      <a16:colId xmlns:a16="http://schemas.microsoft.com/office/drawing/2014/main" val="963502210"/>
                    </a:ext>
                  </a:extLst>
                </a:gridCol>
                <a:gridCol w="2948796">
                  <a:extLst>
                    <a:ext uri="{9D8B030D-6E8A-4147-A177-3AD203B41FA5}">
                      <a16:colId xmlns:a16="http://schemas.microsoft.com/office/drawing/2014/main" val="2682741899"/>
                    </a:ext>
                  </a:extLst>
                </a:gridCol>
                <a:gridCol w="2281221">
                  <a:extLst>
                    <a:ext uri="{9D8B030D-6E8A-4147-A177-3AD203B41FA5}">
                      <a16:colId xmlns:a16="http://schemas.microsoft.com/office/drawing/2014/main" val="3680462973"/>
                    </a:ext>
                  </a:extLst>
                </a:gridCol>
              </a:tblGrid>
              <a:tr h="3896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Chapter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What happens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Themes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Symbol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908228"/>
                  </a:ext>
                </a:extLst>
              </a:tr>
              <a:tr h="285524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2800" dirty="0">
                          <a:effectLst/>
                        </a:rPr>
                        <a:t>Beast from Water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effectLst/>
                        </a:rPr>
                        <a:t>The evening of the day that the ship passed by…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Ralph calls an assembly to put things right. He says the signal fire must be kept alight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</a:rPr>
                        <a:t>The meeting end in chaos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Order and disorder;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Loss of innocence;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Power;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Leadership;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Fear;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Wisdom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 conch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The beast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63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7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November 2017              </a:t>
            </a:r>
            <a:r>
              <a:rPr lang="en-US" dirty="0" err="1" smtClean="0"/>
              <a:t>Eng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0937" y="1042291"/>
            <a:ext cx="10822489" cy="5842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“The </a:t>
            </a:r>
            <a:r>
              <a:rPr lang="en-US" sz="4000" i="1" dirty="0"/>
              <a:t>mask was a thing of its own, </a:t>
            </a:r>
            <a:endParaRPr lang="en-US" sz="4000" i="1" dirty="0" smtClean="0"/>
          </a:p>
          <a:p>
            <a:pPr algn="ctr"/>
            <a:r>
              <a:rPr lang="en-US" sz="4000" i="1" dirty="0" smtClean="0"/>
              <a:t>behind </a:t>
            </a:r>
            <a:r>
              <a:rPr lang="en-US" sz="4000" i="1" dirty="0"/>
              <a:t>which Jack had liberated from shame and self-consciousness (64</a:t>
            </a:r>
            <a:r>
              <a:rPr lang="en-US" sz="4000" i="1" dirty="0" smtClean="0"/>
              <a:t>).”</a:t>
            </a:r>
            <a:endParaRPr lang="en-US" sz="3600" i="1" dirty="0" smtClean="0">
              <a:solidFill>
                <a:srgbClr val="FFC000"/>
              </a:solidFill>
            </a:endParaRPr>
          </a:p>
          <a:p>
            <a:r>
              <a:rPr lang="en-US" sz="3600" b="1" dirty="0" smtClean="0">
                <a:solidFill>
                  <a:srgbClr val="FFC000"/>
                </a:solidFill>
              </a:rPr>
              <a:t>Analysis</a:t>
            </a:r>
            <a:r>
              <a:rPr lang="en-US" sz="3600" dirty="0" smtClean="0">
                <a:solidFill>
                  <a:srgbClr val="FFC000"/>
                </a:solidFill>
              </a:rPr>
              <a:t>: What small semblance (glimmer) of civility Jack had has been obliterated (wiped out) by his hunting mask.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Why does Jack need the mask? What do we hide behind? Why do we avoid shame and self-consciousness?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12185"/>
              </p:ext>
            </p:extLst>
          </p:nvPr>
        </p:nvGraphicFramePr>
        <p:xfrm>
          <a:off x="237995" y="1327759"/>
          <a:ext cx="12097011" cy="4799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545">
                  <a:extLst>
                    <a:ext uri="{9D8B030D-6E8A-4147-A177-3AD203B41FA5}">
                      <a16:colId xmlns:a16="http://schemas.microsoft.com/office/drawing/2014/main" val="197756293"/>
                    </a:ext>
                  </a:extLst>
                </a:gridCol>
                <a:gridCol w="5263890">
                  <a:extLst>
                    <a:ext uri="{9D8B030D-6E8A-4147-A177-3AD203B41FA5}">
                      <a16:colId xmlns:a16="http://schemas.microsoft.com/office/drawing/2014/main" val="2172262431"/>
                    </a:ext>
                  </a:extLst>
                </a:gridCol>
                <a:gridCol w="3026355">
                  <a:extLst>
                    <a:ext uri="{9D8B030D-6E8A-4147-A177-3AD203B41FA5}">
                      <a16:colId xmlns:a16="http://schemas.microsoft.com/office/drawing/2014/main" val="3904462401"/>
                    </a:ext>
                  </a:extLst>
                </a:gridCol>
                <a:gridCol w="2341221">
                  <a:extLst>
                    <a:ext uri="{9D8B030D-6E8A-4147-A177-3AD203B41FA5}">
                      <a16:colId xmlns:a16="http://schemas.microsoft.com/office/drawing/2014/main" val="1332344834"/>
                    </a:ext>
                  </a:extLst>
                </a:gridCol>
              </a:tblGrid>
              <a:tr h="479988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6.Beast </a:t>
                      </a:r>
                      <a:r>
                        <a:rPr lang="en-US" sz="2800" dirty="0">
                          <a:effectLst/>
                        </a:rPr>
                        <a:t>from Air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1" baseline="0" dirty="0">
                          <a:solidFill>
                            <a:schemeClr val="bg1"/>
                          </a:solidFill>
                          <a:effectLst/>
                        </a:rPr>
                        <a:t>Later that night and the next morning…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A dead man wearing a parachute lands on the mountain. The wind makes him move as if he is alive.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b="0" baseline="0" dirty="0" err="1">
                          <a:solidFill>
                            <a:schemeClr val="bg1"/>
                          </a:solidFill>
                          <a:effectLst/>
                        </a:rPr>
                        <a:t>Samneric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 think it is the beast. They tell the others.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Fear;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Power;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Order and disorder;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Civilization and savagery;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Wisdom;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Good and evil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conch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Fire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baseline="0" dirty="0">
                          <a:solidFill>
                            <a:schemeClr val="bg1"/>
                          </a:solidFill>
                          <a:effectLst/>
                        </a:rPr>
                        <a:t>The beast</a:t>
                      </a:r>
                      <a:endParaRPr lang="en-US" sz="2800" b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2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444" y="99611"/>
            <a:ext cx="7746304" cy="1293028"/>
          </a:xfrm>
        </p:spPr>
        <p:txBody>
          <a:bodyPr/>
          <a:lstStyle/>
          <a:p>
            <a:r>
              <a:rPr lang="en-US" dirty="0" smtClean="0"/>
              <a:t>Unit 4</a:t>
            </a:r>
            <a:br>
              <a:rPr lang="en-US" dirty="0" smtClean="0"/>
            </a:br>
            <a:r>
              <a:rPr lang="en-US" dirty="0" smtClean="0"/>
              <a:t>BIG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392638"/>
            <a:ext cx="11511419" cy="5170999"/>
          </a:xfrm>
        </p:spPr>
        <p:txBody>
          <a:bodyPr/>
          <a:lstStyle/>
          <a:p>
            <a:r>
              <a:rPr lang="en-US" sz="7200" dirty="0" smtClean="0">
                <a:latin typeface="Calibri" panose="020F0502020204030204" pitchFamily="34" charset="0"/>
              </a:rPr>
              <a:t>How does society influence and shape the individual?</a:t>
            </a:r>
            <a:endParaRPr lang="en-US" sz="7200" dirty="0"/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Task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Nonfiction Articles </a:t>
            </a:r>
          </a:p>
          <a:p>
            <a:r>
              <a:rPr lang="en-US" dirty="0" smtClean="0"/>
              <a:t>Read and interact with </a:t>
            </a:r>
            <a:r>
              <a:rPr lang="en-US" sz="2000" dirty="0" smtClean="0"/>
              <a:t>(annotations, highlight, circle, underline)</a:t>
            </a:r>
          </a:p>
          <a:p>
            <a:r>
              <a:rPr lang="en-US" dirty="0" smtClean="0"/>
              <a:t>Analyze </a:t>
            </a:r>
            <a:r>
              <a:rPr lang="en-US" dirty="0" smtClean="0">
                <a:solidFill>
                  <a:srgbClr val="00B0F0"/>
                </a:solidFill>
              </a:rPr>
              <a:t>THREE</a:t>
            </a:r>
          </a:p>
          <a:p>
            <a:pPr lvl="1"/>
            <a:r>
              <a:rPr lang="en-US" dirty="0"/>
              <a:t>Use the Nonfiction format (page 2) </a:t>
            </a:r>
          </a:p>
          <a:p>
            <a:endParaRPr lang="en-US" dirty="0" smtClean="0"/>
          </a:p>
          <a:p>
            <a:r>
              <a:rPr lang="en-US" dirty="0" smtClean="0"/>
              <a:t>Due 16 November </a:t>
            </a:r>
            <a:r>
              <a:rPr lang="en-US" dirty="0"/>
              <a:t> </a:t>
            </a:r>
            <a:r>
              <a:rPr lang="en-US" dirty="0" smtClean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5784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Task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1-12 Vocabulary &amp; Activities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Part 1 –Week 14 Chapters 1-4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 2 –Week 15 Chapters 5-8</a:t>
            </a:r>
          </a:p>
          <a:p>
            <a:pPr lvl="1"/>
            <a:r>
              <a:rPr lang="en-US" dirty="0"/>
              <a:t>Part 3 –Week 16 Chapters 9-12</a:t>
            </a:r>
          </a:p>
          <a:p>
            <a:r>
              <a:rPr lang="en-US" dirty="0" smtClean="0"/>
              <a:t>Write answers on own paper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OR NEATLY in packet</a:t>
            </a:r>
          </a:p>
          <a:p>
            <a:endParaRPr lang="en-US" dirty="0"/>
          </a:p>
          <a:p>
            <a:r>
              <a:rPr lang="en-US" dirty="0" smtClean="0"/>
              <a:t>All due 4 December 2017 Monday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0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3958" y="1912183"/>
            <a:ext cx="5776464" cy="41685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7745" y="1950288"/>
            <a:ext cx="5776463" cy="40922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397" y="1889322"/>
            <a:ext cx="5776461" cy="4214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Information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47013" y="1929443"/>
            <a:ext cx="5749792" cy="41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Sound of the Shell    p 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736707"/>
            <a:ext cx="6125227" cy="482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9107" y="1741117"/>
            <a:ext cx="5135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key ideas: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Remote jungle setting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all British schoolboys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Ralph found a conch 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Boys select Ralph as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Older boys explore and find the island has good qualities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on the Mountain      p 32</a:t>
            </a:r>
            <a:endParaRPr lang="en-US" dirty="0"/>
          </a:p>
        </p:txBody>
      </p:sp>
      <p:pic>
        <p:nvPicPr>
          <p:cNvPr id="4" name="Picture 3" descr="msload - &lt;strong&gt;Lord of the Flies&lt;/strong&gt; Re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1903956"/>
            <a:ext cx="6137753" cy="4954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9107" y="1741117"/>
            <a:ext cx="51356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key ideas: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N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ext meeting that afternoon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Rule #1: Conch Shell must be held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Littl’un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asks about beastie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Ralph says they need a signal fire on the mountain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he boys set the mountain on fire (may have killed </a:t>
            </a:r>
            <a:r>
              <a:rPr lang="en-US" sz="2800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litt’uns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Huts on the Beach  p 48 </a:t>
            </a:r>
            <a:endParaRPr lang="en-US" dirty="0"/>
          </a:p>
        </p:txBody>
      </p:sp>
      <p:pic>
        <p:nvPicPr>
          <p:cNvPr id="6" name="Picture 5" descr="File:Wikiup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3" y="2203202"/>
            <a:ext cx="5555711" cy="4270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9107" y="1741117"/>
            <a:ext cx="5135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F0"/>
                </a:solidFill>
                <a:latin typeface="Comic Sans MS" panose="030F0702030302020204" pitchFamily="66" charset="0"/>
              </a:rPr>
              <a:t>5</a:t>
            </a:r>
            <a:r>
              <a:rPr lang="en-US" sz="36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key ideas: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Days later, Jack still unsuccessful at 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No shelters are built,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Nightmares are happening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Jack &amp; Ralph clash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Simon is helpful to all and comfortable in the jungle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(others are afraid, having nightmares)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3601</TotalTime>
  <Words>929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Symbol</vt:lpstr>
      <vt:lpstr>Times New Roman</vt:lpstr>
      <vt:lpstr>Vapor Trail</vt:lpstr>
      <vt:lpstr>Week 15</vt:lpstr>
      <vt:lpstr>13 November 2017              Eng 2</vt:lpstr>
      <vt:lpstr>Unit 4 BIG question:</vt:lpstr>
      <vt:lpstr>Unit 4 Task 8</vt:lpstr>
      <vt:lpstr>Unit 4 Task 9</vt:lpstr>
      <vt:lpstr>Chapter Information</vt:lpstr>
      <vt:lpstr>Chapter 1</vt:lpstr>
      <vt:lpstr>Chapter 2</vt:lpstr>
      <vt:lpstr>Chapter 3</vt:lpstr>
      <vt:lpstr>Chapter 4</vt:lpstr>
      <vt:lpstr>Group Poster</vt:lpstr>
      <vt:lpstr>Group Poster</vt:lpstr>
      <vt:lpstr>15 November 2017</vt:lpstr>
      <vt:lpstr>16 November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Hemet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13</dc:title>
  <dc:creator>Allyson Cook</dc:creator>
  <cp:lastModifiedBy>Allyson Cook</cp:lastModifiedBy>
  <cp:revision>56</cp:revision>
  <cp:lastPrinted>2017-11-13T17:02:48Z</cp:lastPrinted>
  <dcterms:created xsi:type="dcterms:W3CDTF">2017-10-30T15:47:00Z</dcterms:created>
  <dcterms:modified xsi:type="dcterms:W3CDTF">2017-11-16T15:40:46Z</dcterms:modified>
</cp:coreProperties>
</file>